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Lst>
  <p:sldSz cx="18288000" cy="10287000"/>
  <p:notesSz cx="6858000" cy="9144000"/>
  <p:embeddedFontLst>
    <p:embeddedFont>
      <p:font typeface="Open Sans Light" charset="1" panose="020B0306030504020204"/>
      <p:regular r:id="rId6"/>
    </p:embeddedFont>
    <p:embeddedFont>
      <p:font typeface="Open Sans Light Bold" charset="1" panose="020B0806030504020204"/>
      <p:regular r:id="rId7"/>
    </p:embeddedFont>
    <p:embeddedFont>
      <p:font typeface="Open Sans Light Italics" charset="1" panose="020B0306030504020204"/>
      <p:regular r:id="rId8"/>
    </p:embeddedFont>
    <p:embeddedFont>
      <p:font typeface="Open Sans Light Bold Italics" charset="1" panose="020B0806030504020204"/>
      <p:regular r:id="rId9"/>
    </p:embeddedFont>
    <p:embeddedFont>
      <p:font typeface="Raleway" charset="1" panose="020B0503030101060003"/>
      <p:regular r:id="rId10"/>
    </p:embeddedFont>
    <p:embeddedFont>
      <p:font typeface="Raleway Bold" charset="1" panose="020B0803030101060003"/>
      <p:regular r:id="rId11"/>
    </p:embeddedFont>
    <p:embeddedFont>
      <p:font typeface="Playfair Display" charset="1" panose="00000500000000000000"/>
      <p:regular r:id="rId12"/>
    </p:embeddedFont>
    <p:embeddedFont>
      <p:font typeface="Playfair Display Bold" charset="1" panose="00000800000000000000"/>
      <p:regular r:id="rId13"/>
    </p:embeddedFont>
    <p:embeddedFont>
      <p:font typeface="Playfair Display Italics" charset="1" panose="00000500000000000000"/>
      <p:regular r:id="rId14"/>
    </p:embeddedFont>
    <p:embeddedFont>
      <p:font typeface="Playfair Display Bold Italics" charset="1" panose="00000800000000000000"/>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grpSp>
        <p:nvGrpSpPr>
          <p:cNvPr name="Group 3" id="3"/>
          <p:cNvGrpSpPr/>
          <p:nvPr/>
        </p:nvGrpSpPr>
        <p:grpSpPr>
          <a:xfrm rot="0">
            <a:off x="2101931" y="1407924"/>
            <a:ext cx="14084139" cy="7471153"/>
            <a:chOff x="0" y="0"/>
            <a:chExt cx="18778851" cy="9961537"/>
          </a:xfrm>
        </p:grpSpPr>
        <p:sp>
          <p:nvSpPr>
            <p:cNvPr name="TextBox 4" id="4"/>
            <p:cNvSpPr txBox="true"/>
            <p:nvPr/>
          </p:nvSpPr>
          <p:spPr>
            <a:xfrm rot="0">
              <a:off x="3596070" y="3616260"/>
              <a:ext cx="11586712" cy="534670"/>
            </a:xfrm>
            <a:prstGeom prst="rect">
              <a:avLst/>
            </a:prstGeom>
          </p:spPr>
          <p:txBody>
            <a:bodyPr anchor="t" rtlCol="false" tIns="0" lIns="0" bIns="0" rIns="0">
              <a:spAutoFit/>
            </a:bodyPr>
            <a:lstStyle/>
            <a:p>
              <a:pPr algn="ctr">
                <a:lnSpc>
                  <a:spcPts val="3359"/>
                </a:lnSpc>
              </a:pPr>
              <a:r>
                <a:rPr lang="en-US" sz="2400" spc="264">
                  <a:solidFill>
                    <a:srgbClr val="F3F4ED"/>
                  </a:solidFill>
                  <a:latin typeface="Raleway"/>
                </a:rPr>
                <a:t>RICH. ELEGANT. TIMELESS.</a:t>
              </a:r>
            </a:p>
          </p:txBody>
        </p:sp>
        <p:sp>
          <p:nvSpPr>
            <p:cNvPr name="TextBox 5" id="5"/>
            <p:cNvSpPr txBox="true"/>
            <p:nvPr/>
          </p:nvSpPr>
          <p:spPr>
            <a:xfrm rot="0">
              <a:off x="0" y="5130425"/>
              <a:ext cx="18778851" cy="3190875"/>
            </a:xfrm>
            <a:prstGeom prst="rect">
              <a:avLst/>
            </a:prstGeom>
          </p:spPr>
          <p:txBody>
            <a:bodyPr anchor="t" rtlCol="false" tIns="0" lIns="0" bIns="0" rIns="0">
              <a:spAutoFit/>
            </a:bodyPr>
            <a:lstStyle/>
            <a:p>
              <a:pPr algn="ctr">
                <a:lnSpc>
                  <a:spcPts val="8700"/>
                </a:lnSpc>
              </a:pPr>
              <a:r>
                <a:rPr lang="en-US" sz="10000" spc="200">
                  <a:solidFill>
                    <a:srgbClr val="F3F4ED"/>
                  </a:solidFill>
                  <a:latin typeface="Playfair Display Bold"/>
                </a:rPr>
                <a:t>SPANISH RED WINE ANALYSIS</a:t>
              </a:r>
            </a:p>
          </p:txBody>
        </p:sp>
        <p:sp>
          <p:nvSpPr>
            <p:cNvPr name="AutoShape 6" id="6"/>
            <p:cNvSpPr/>
            <p:nvPr/>
          </p:nvSpPr>
          <p:spPr>
            <a:xfrm rot="0">
              <a:off x="1914365" y="8698529"/>
              <a:ext cx="14950122" cy="44982"/>
            </a:xfrm>
            <a:prstGeom prst="rect">
              <a:avLst/>
            </a:prstGeom>
            <a:solidFill>
              <a:srgbClr val="C1A480"/>
            </a:solidFill>
          </p:spPr>
        </p:sp>
        <p:sp>
          <p:nvSpPr>
            <p:cNvPr name="TextBox 7" id="7"/>
            <p:cNvSpPr txBox="true"/>
            <p:nvPr/>
          </p:nvSpPr>
          <p:spPr>
            <a:xfrm rot="0">
              <a:off x="3596069" y="9329288"/>
              <a:ext cx="11586714" cy="632248"/>
            </a:xfrm>
            <a:prstGeom prst="rect">
              <a:avLst/>
            </a:prstGeom>
          </p:spPr>
          <p:txBody>
            <a:bodyPr anchor="t" rtlCol="false" tIns="0" lIns="0" bIns="0" rIns="0">
              <a:spAutoFit/>
            </a:bodyPr>
            <a:lstStyle/>
            <a:p>
              <a:pPr algn="ctr">
                <a:lnSpc>
                  <a:spcPts val="3919"/>
                </a:lnSpc>
              </a:pPr>
              <a:r>
                <a:rPr lang="en-US" sz="2800" spc="140">
                  <a:solidFill>
                    <a:srgbClr val="F3F4ED"/>
                  </a:solidFill>
                  <a:latin typeface="Raleway"/>
                </a:rPr>
                <a:t>Martisha Owens</a:t>
              </a:r>
            </a:p>
          </p:txBody>
        </p:sp>
        <p:sp>
          <p:nvSpPr>
            <p:cNvPr name="AutoShape 8" id="8"/>
            <p:cNvSpPr/>
            <p:nvPr/>
          </p:nvSpPr>
          <p:spPr>
            <a:xfrm rot="0">
              <a:off x="1914365" y="4564734"/>
              <a:ext cx="14950122" cy="44982"/>
            </a:xfrm>
            <a:prstGeom prst="rect">
              <a:avLst/>
            </a:prstGeom>
            <a:solidFill>
              <a:srgbClr val="C1A480"/>
            </a:solidFill>
          </p:spPr>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25077" y="0"/>
              <a:ext cx="3328697" cy="3328697"/>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572" r="0" b="0"/>
          <a:stretch>
            <a:fillRect/>
          </a:stretch>
        </p:blipFill>
        <p:spPr>
          <a:xfrm>
            <a:off x="0" y="0"/>
            <a:ext cx="18288000" cy="10287000"/>
          </a:xfrm>
          <a:prstGeom prst="rect">
            <a:avLst/>
          </a:prstGeom>
        </p:spPr>
      </p:pic>
      <p:sp>
        <p:nvSpPr>
          <p:cNvPr name="AutoShape 3" id="3"/>
          <p:cNvSpPr/>
          <p:nvPr/>
        </p:nvSpPr>
        <p:spPr>
          <a:xfrm rot="0">
            <a:off x="-466117" y="6279027"/>
            <a:ext cx="19220235" cy="4441466"/>
          </a:xfrm>
          <a:prstGeom prst="rect">
            <a:avLst/>
          </a:prstGeom>
          <a:solidFill>
            <a:srgbClr val="151715"/>
          </a:solidFill>
        </p:spPr>
      </p:sp>
      <p:sp>
        <p:nvSpPr>
          <p:cNvPr name="TextBox 4" id="4"/>
          <p:cNvSpPr txBox="true"/>
          <p:nvPr/>
        </p:nvSpPr>
        <p:spPr>
          <a:xfrm rot="0">
            <a:off x="1838446" y="8028875"/>
            <a:ext cx="14611107" cy="1685925"/>
          </a:xfrm>
          <a:prstGeom prst="rect">
            <a:avLst/>
          </a:prstGeom>
        </p:spPr>
        <p:txBody>
          <a:bodyPr anchor="t" rtlCol="false" tIns="0" lIns="0" bIns="0" rIns="0">
            <a:spAutoFit/>
          </a:bodyPr>
          <a:lstStyle/>
          <a:p>
            <a:pPr algn="ctr">
              <a:lnSpc>
                <a:spcPts val="4500"/>
              </a:lnSpc>
            </a:pPr>
            <a:r>
              <a:rPr lang="en-US" sz="3000" spc="30">
                <a:solidFill>
                  <a:srgbClr val="F3F4ED"/>
                </a:solidFill>
                <a:latin typeface="Open Sans Light"/>
              </a:rPr>
              <a:t>In conclusion, I would not recommend my model for predicting Spanish Red Wine rating as is. I believe improvements could be made to increase the accuracy of the test data to match the training data. </a:t>
            </a:r>
          </a:p>
        </p:txBody>
      </p:sp>
      <p:grpSp>
        <p:nvGrpSpPr>
          <p:cNvPr name="Group 5" id="5"/>
          <p:cNvGrpSpPr/>
          <p:nvPr/>
        </p:nvGrpSpPr>
        <p:grpSpPr>
          <a:xfrm rot="0">
            <a:off x="1143963" y="6179048"/>
            <a:ext cx="16000074" cy="1706786"/>
            <a:chOff x="0" y="0"/>
            <a:chExt cx="21333432" cy="2275714"/>
          </a:xfrm>
        </p:grpSpPr>
        <p:sp>
          <p:nvSpPr>
            <p:cNvPr name="TextBox 6" id="6"/>
            <p:cNvSpPr txBox="true"/>
            <p:nvPr/>
          </p:nvSpPr>
          <p:spPr>
            <a:xfrm rot="0">
              <a:off x="0" y="-9525"/>
              <a:ext cx="21333432"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Recommendation</a:t>
              </a:r>
            </a:p>
          </p:txBody>
        </p:sp>
        <p:sp>
          <p:nvSpPr>
            <p:cNvPr name="AutoShape 7" id="7"/>
            <p:cNvSpPr/>
            <p:nvPr/>
          </p:nvSpPr>
          <p:spPr>
            <a:xfrm rot="0">
              <a:off x="9219676" y="2214774"/>
              <a:ext cx="2894080" cy="60940"/>
            </a:xfrm>
            <a:prstGeom prst="rect">
              <a:avLst/>
            </a:prstGeom>
            <a:solidFill>
              <a:srgbClr val="C1A480"/>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grpSp>
        <p:nvGrpSpPr>
          <p:cNvPr name="Group 2" id="2"/>
          <p:cNvGrpSpPr/>
          <p:nvPr/>
        </p:nvGrpSpPr>
        <p:grpSpPr>
          <a:xfrm rot="0">
            <a:off x="784692" y="3033920"/>
            <a:ext cx="16781409" cy="3822204"/>
            <a:chOff x="0" y="0"/>
            <a:chExt cx="22375212" cy="5096272"/>
          </a:xfrm>
        </p:grpSpPr>
        <p:pic>
          <p:nvPicPr>
            <p:cNvPr name="Picture 3" id="3"/>
            <p:cNvPicPr>
              <a:picLocks noChangeAspect="true"/>
            </p:cNvPicPr>
            <p:nvPr/>
          </p:nvPicPr>
          <p:blipFill>
            <a:blip r:embed="rId2"/>
            <a:srcRect l="20136" t="0" r="20136" b="0"/>
            <a:stretch>
              <a:fillRect/>
            </a:stretch>
          </p:blipFill>
          <p:spPr>
            <a:xfrm>
              <a:off x="0" y="0"/>
              <a:ext cx="7204404" cy="5096272"/>
            </a:xfrm>
            <a:prstGeom prst="rect">
              <a:avLst/>
            </a:prstGeom>
          </p:spPr>
        </p:pic>
        <p:pic>
          <p:nvPicPr>
            <p:cNvPr name="Picture 4" id="4"/>
            <p:cNvPicPr>
              <a:picLocks noChangeAspect="true"/>
            </p:cNvPicPr>
            <p:nvPr/>
          </p:nvPicPr>
          <p:blipFill>
            <a:blip r:embed="rId3"/>
            <a:srcRect l="2907" t="0" r="2907" b="0"/>
            <a:stretch>
              <a:fillRect/>
            </a:stretch>
          </p:blipFill>
          <p:spPr>
            <a:xfrm>
              <a:off x="7585404" y="0"/>
              <a:ext cx="7204404" cy="5096272"/>
            </a:xfrm>
            <a:prstGeom prst="rect">
              <a:avLst/>
            </a:prstGeom>
          </p:spPr>
        </p:pic>
        <p:pic>
          <p:nvPicPr>
            <p:cNvPr name="Picture 5" id="5"/>
            <p:cNvPicPr>
              <a:picLocks noChangeAspect="true"/>
            </p:cNvPicPr>
            <p:nvPr/>
          </p:nvPicPr>
          <p:blipFill>
            <a:blip r:embed="rId4"/>
            <a:srcRect l="0" t="2841" r="0" b="2841"/>
            <a:stretch>
              <a:fillRect/>
            </a:stretch>
          </p:blipFill>
          <p:spPr>
            <a:xfrm>
              <a:off x="15170808" y="0"/>
              <a:ext cx="7204404" cy="5096272"/>
            </a:xfrm>
            <a:prstGeom prst="rect">
              <a:avLst/>
            </a:prstGeom>
          </p:spPr>
        </p:pic>
      </p:grpSp>
      <p:grpSp>
        <p:nvGrpSpPr>
          <p:cNvPr name="Group 6" id="6"/>
          <p:cNvGrpSpPr/>
          <p:nvPr/>
        </p:nvGrpSpPr>
        <p:grpSpPr>
          <a:xfrm rot="0">
            <a:off x="467645" y="7290947"/>
            <a:ext cx="5893501" cy="2494266"/>
            <a:chOff x="0" y="0"/>
            <a:chExt cx="7858001" cy="3325688"/>
          </a:xfrm>
        </p:grpSpPr>
        <p:sp>
          <p:nvSpPr>
            <p:cNvPr name="TextBox 7" id="7"/>
            <p:cNvSpPr txBox="true"/>
            <p:nvPr/>
          </p:nvSpPr>
          <p:spPr>
            <a:xfrm rot="0">
              <a:off x="0" y="-38100"/>
              <a:ext cx="7858001"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More defining features</a:t>
              </a:r>
            </a:p>
          </p:txBody>
        </p:sp>
        <p:sp>
          <p:nvSpPr>
            <p:cNvPr name="TextBox 8" id="8"/>
            <p:cNvSpPr txBox="true"/>
            <p:nvPr/>
          </p:nvSpPr>
          <p:spPr>
            <a:xfrm rot="0">
              <a:off x="0" y="918192"/>
              <a:ext cx="7858001" cy="24074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The model was limited to seven unique features. The model could have included features such as sweetness lvl, alcohol %, or dryness. </a:t>
              </a:r>
            </a:p>
          </p:txBody>
        </p:sp>
      </p:grpSp>
      <p:grpSp>
        <p:nvGrpSpPr>
          <p:cNvPr name="Group 9" id="9"/>
          <p:cNvGrpSpPr/>
          <p:nvPr/>
        </p:nvGrpSpPr>
        <p:grpSpPr>
          <a:xfrm rot="0">
            <a:off x="6597017" y="7290947"/>
            <a:ext cx="5093966" cy="1579866"/>
            <a:chOff x="0" y="0"/>
            <a:chExt cx="6791955" cy="2106488"/>
          </a:xfrm>
        </p:grpSpPr>
        <p:sp>
          <p:nvSpPr>
            <p:cNvPr name="TextBox 10" id="10"/>
            <p:cNvSpPr txBox="true"/>
            <p:nvPr/>
          </p:nvSpPr>
          <p:spPr>
            <a:xfrm rot="0">
              <a:off x="0" y="-38100"/>
              <a:ext cx="6791955"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Further Hypertuning</a:t>
              </a:r>
            </a:p>
          </p:txBody>
        </p:sp>
        <p:sp>
          <p:nvSpPr>
            <p:cNvPr name="TextBox 11" id="11"/>
            <p:cNvSpPr txBox="true"/>
            <p:nvPr/>
          </p:nvSpPr>
          <p:spPr>
            <a:xfrm rot="0">
              <a:off x="0" y="918192"/>
              <a:ext cx="6791955" cy="11882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Could focus on choosing better hypertuning parameters. </a:t>
              </a:r>
            </a:p>
          </p:txBody>
        </p:sp>
      </p:grpSp>
      <p:grpSp>
        <p:nvGrpSpPr>
          <p:cNvPr name="Group 12" id="12"/>
          <p:cNvGrpSpPr/>
          <p:nvPr/>
        </p:nvGrpSpPr>
        <p:grpSpPr>
          <a:xfrm rot="0">
            <a:off x="12472135" y="7151399"/>
            <a:ext cx="5093966" cy="2951466"/>
            <a:chOff x="0" y="0"/>
            <a:chExt cx="6791955" cy="3935288"/>
          </a:xfrm>
        </p:grpSpPr>
        <p:sp>
          <p:nvSpPr>
            <p:cNvPr name="TextBox 13" id="13"/>
            <p:cNvSpPr txBox="true"/>
            <p:nvPr/>
          </p:nvSpPr>
          <p:spPr>
            <a:xfrm rot="0">
              <a:off x="0" y="-38100"/>
              <a:ext cx="6791955"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Simplify</a:t>
              </a:r>
            </a:p>
          </p:txBody>
        </p:sp>
        <p:sp>
          <p:nvSpPr>
            <p:cNvPr name="TextBox 14" id="14"/>
            <p:cNvSpPr txBox="true"/>
            <p:nvPr/>
          </p:nvSpPr>
          <p:spPr>
            <a:xfrm rot="0">
              <a:off x="0" y="918192"/>
              <a:ext cx="6791955" cy="30170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Although winery was dropped  to prevent overfitting, wine was another feature in the data that had quite a few unique values at 847. </a:t>
              </a:r>
            </a:p>
          </p:txBody>
        </p:sp>
      </p:grpSp>
      <p:grpSp>
        <p:nvGrpSpPr>
          <p:cNvPr name="Group 15" id="15"/>
          <p:cNvGrpSpPr/>
          <p:nvPr/>
        </p:nvGrpSpPr>
        <p:grpSpPr>
          <a:xfrm rot="0">
            <a:off x="1143963" y="568969"/>
            <a:ext cx="16000074" cy="1706786"/>
            <a:chOff x="0" y="0"/>
            <a:chExt cx="21333432" cy="2275714"/>
          </a:xfrm>
        </p:grpSpPr>
        <p:sp>
          <p:nvSpPr>
            <p:cNvPr name="TextBox 16" id="16"/>
            <p:cNvSpPr txBox="true"/>
            <p:nvPr/>
          </p:nvSpPr>
          <p:spPr>
            <a:xfrm rot="0">
              <a:off x="0" y="-9525"/>
              <a:ext cx="21333432"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Improvements</a:t>
              </a:r>
            </a:p>
          </p:txBody>
        </p:sp>
        <p:sp>
          <p:nvSpPr>
            <p:cNvPr name="AutoShape 17" id="17"/>
            <p:cNvSpPr/>
            <p:nvPr/>
          </p:nvSpPr>
          <p:spPr>
            <a:xfrm rot="0">
              <a:off x="9219676" y="2214774"/>
              <a:ext cx="2894080" cy="60940"/>
            </a:xfrm>
            <a:prstGeom prst="rect">
              <a:avLst/>
            </a:prstGeom>
            <a:solidFill>
              <a:srgbClr val="C1A480"/>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993" r="0" b="11993"/>
          <a:stretch>
            <a:fillRect/>
          </a:stretch>
        </p:blipFill>
        <p:spPr>
          <a:xfrm>
            <a:off x="0" y="0"/>
            <a:ext cx="18288000" cy="10287000"/>
          </a:xfrm>
          <a:prstGeom prst="rect">
            <a:avLst/>
          </a:prstGeom>
        </p:spPr>
      </p:pic>
      <p:grpSp>
        <p:nvGrpSpPr>
          <p:cNvPr name="Group 3" id="3"/>
          <p:cNvGrpSpPr/>
          <p:nvPr/>
        </p:nvGrpSpPr>
        <p:grpSpPr>
          <a:xfrm rot="0">
            <a:off x="2558808" y="2498807"/>
            <a:ext cx="13170383" cy="5289386"/>
            <a:chOff x="0" y="0"/>
            <a:chExt cx="17560511" cy="7052515"/>
          </a:xfrm>
        </p:grpSpPr>
        <p:sp>
          <p:nvSpPr>
            <p:cNvPr name="AutoShape 4" id="4"/>
            <p:cNvSpPr/>
            <p:nvPr/>
          </p:nvSpPr>
          <p:spPr>
            <a:xfrm rot="0">
              <a:off x="1305194" y="5586207"/>
              <a:ext cx="14950122" cy="44982"/>
            </a:xfrm>
            <a:prstGeom prst="rect">
              <a:avLst/>
            </a:prstGeom>
            <a:solidFill>
              <a:srgbClr val="C1A480"/>
            </a:solidFill>
          </p:spPr>
        </p:sp>
        <p:sp>
          <p:nvSpPr>
            <p:cNvPr name="AutoShape 5" id="5"/>
            <p:cNvSpPr/>
            <p:nvPr/>
          </p:nvSpPr>
          <p:spPr>
            <a:xfrm rot="0">
              <a:off x="1305194" y="1445102"/>
              <a:ext cx="14950122" cy="44982"/>
            </a:xfrm>
            <a:prstGeom prst="rect">
              <a:avLst/>
            </a:prstGeom>
            <a:solidFill>
              <a:srgbClr val="C1A480"/>
            </a:solidFill>
          </p:spPr>
        </p:sp>
        <p:sp>
          <p:nvSpPr>
            <p:cNvPr name="TextBox 6" id="6"/>
            <p:cNvSpPr txBox="true"/>
            <p:nvPr/>
          </p:nvSpPr>
          <p:spPr>
            <a:xfrm rot="0">
              <a:off x="0" y="2223893"/>
              <a:ext cx="17560511" cy="2170642"/>
            </a:xfrm>
            <a:prstGeom prst="rect">
              <a:avLst/>
            </a:prstGeom>
          </p:spPr>
          <p:txBody>
            <a:bodyPr anchor="t" rtlCol="false" tIns="0" lIns="0" bIns="0" rIns="0">
              <a:spAutoFit/>
            </a:bodyPr>
            <a:lstStyle/>
            <a:p>
              <a:pPr algn="ctr">
                <a:lnSpc>
                  <a:spcPts val="13599"/>
                </a:lnSpc>
              </a:pPr>
              <a:r>
                <a:rPr lang="en-US" sz="9999" spc="99">
                  <a:solidFill>
                    <a:srgbClr val="F3F4ED"/>
                  </a:solidFill>
                  <a:latin typeface="Playfair Display Italics"/>
                </a:rPr>
                <a:t>Cheers!</a:t>
              </a:r>
            </a:p>
          </p:txBody>
        </p:sp>
        <p:sp>
          <p:nvSpPr>
            <p:cNvPr name="TextBox 7" id="7"/>
            <p:cNvSpPr txBox="true"/>
            <p:nvPr/>
          </p:nvSpPr>
          <p:spPr>
            <a:xfrm rot="0">
              <a:off x="5050217" y="-19050"/>
              <a:ext cx="7460077" cy="704850"/>
            </a:xfrm>
            <a:prstGeom prst="rect">
              <a:avLst/>
            </a:prstGeom>
          </p:spPr>
          <p:txBody>
            <a:bodyPr anchor="t" rtlCol="false" tIns="0" lIns="0" bIns="0" rIns="0">
              <a:spAutoFit/>
            </a:bodyPr>
            <a:lstStyle/>
            <a:p>
              <a:pPr algn="ctr">
                <a:lnSpc>
                  <a:spcPts val="4079"/>
                </a:lnSpc>
              </a:pPr>
            </a:p>
          </p:txBody>
        </p:sp>
        <p:sp>
          <p:nvSpPr>
            <p:cNvPr name="TextBox 8" id="8"/>
            <p:cNvSpPr txBox="true"/>
            <p:nvPr/>
          </p:nvSpPr>
          <p:spPr>
            <a:xfrm rot="0">
              <a:off x="5050217" y="6370102"/>
              <a:ext cx="7460077" cy="682413"/>
            </a:xfrm>
            <a:prstGeom prst="rect">
              <a:avLst/>
            </a:prstGeom>
          </p:spPr>
          <p:txBody>
            <a:bodyPr anchor="t" rtlCol="false" tIns="0" lIns="0" bIns="0" rIns="0">
              <a:spAutoFit/>
            </a:bodyPr>
            <a:lstStyle/>
            <a:p>
              <a:pPr algn="ctr">
                <a:lnSpc>
                  <a:spcPts val="4160"/>
                </a:lnSpc>
              </a:pPr>
            </a:p>
          </p:txBody>
        </p:sp>
      </p:grpSp>
      <p:grpSp>
        <p:nvGrpSpPr>
          <p:cNvPr name="Group 9" id="9"/>
          <p:cNvGrpSpPr/>
          <p:nvPr/>
        </p:nvGrpSpPr>
        <p:grpSpPr>
          <a:xfrm rot="0">
            <a:off x="-224029" y="9620889"/>
            <a:ext cx="18736058" cy="1332222"/>
            <a:chOff x="0" y="0"/>
            <a:chExt cx="24981410" cy="1776296"/>
          </a:xfrm>
        </p:grpSpPr>
        <p:sp>
          <p:nvSpPr>
            <p:cNvPr name="AutoShape 10" id="10"/>
            <p:cNvSpPr/>
            <p:nvPr/>
          </p:nvSpPr>
          <p:spPr>
            <a:xfrm rot="0">
              <a:off x="0" y="0"/>
              <a:ext cx="24981410" cy="1776296"/>
            </a:xfrm>
            <a:prstGeom prst="rect">
              <a:avLst/>
            </a:prstGeom>
            <a:solidFill>
              <a:srgbClr val="C1A480"/>
            </a:solidFill>
          </p:spPr>
        </p:sp>
        <p:sp>
          <p:nvSpPr>
            <p:cNvPr name="TextBox 11" id="11"/>
            <p:cNvSpPr txBox="true"/>
            <p:nvPr/>
          </p:nvSpPr>
          <p:spPr>
            <a:xfrm rot="0">
              <a:off x="3671148" y="148879"/>
              <a:ext cx="17639114" cy="525145"/>
            </a:xfrm>
            <a:prstGeom prst="rect">
              <a:avLst/>
            </a:prstGeom>
          </p:spPr>
          <p:txBody>
            <a:bodyPr anchor="t" rtlCol="false" tIns="0" lIns="0" bIns="0" rIns="0">
              <a:spAutoFit/>
            </a:bodyPr>
            <a:lstStyle/>
            <a:p>
              <a:pPr algn="ctr">
                <a:lnSpc>
                  <a:spcPts val="3359"/>
                </a:lnSpc>
              </a:pPr>
              <a:r>
                <a:rPr lang="en-US" sz="2400" spc="144">
                  <a:solidFill>
                    <a:srgbClr val="151715"/>
                  </a:solidFill>
                  <a:latin typeface="Playfair Display"/>
                </a:rPr>
                <a:t>Spanish Red Wine Analysis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 r="0" b="110"/>
          <a:stretch>
            <a:fillRect/>
          </a:stretch>
        </p:blipFill>
        <p:spPr>
          <a:xfrm>
            <a:off x="0" y="0"/>
            <a:ext cx="18288000" cy="10287000"/>
          </a:xfrm>
          <a:prstGeom prst="rect">
            <a:avLst/>
          </a:prstGeom>
        </p:spPr>
      </p:pic>
      <p:grpSp>
        <p:nvGrpSpPr>
          <p:cNvPr name="Group 3" id="3"/>
          <p:cNvGrpSpPr/>
          <p:nvPr/>
        </p:nvGrpSpPr>
        <p:grpSpPr>
          <a:xfrm rot="0">
            <a:off x="2323002" y="1447229"/>
            <a:ext cx="13641996" cy="7392543"/>
            <a:chOff x="0" y="0"/>
            <a:chExt cx="18189328" cy="9856723"/>
          </a:xfrm>
        </p:grpSpPr>
        <p:sp>
          <p:nvSpPr>
            <p:cNvPr name="TextBox 4" id="4"/>
            <p:cNvSpPr txBox="true"/>
            <p:nvPr/>
          </p:nvSpPr>
          <p:spPr>
            <a:xfrm rot="0">
              <a:off x="0" y="-9525"/>
              <a:ext cx="18189328"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Presentation Summary</a:t>
              </a:r>
            </a:p>
          </p:txBody>
        </p:sp>
        <p:sp>
          <p:nvSpPr>
            <p:cNvPr name="TextBox 5" id="5"/>
            <p:cNvSpPr txBox="true"/>
            <p:nvPr/>
          </p:nvSpPr>
          <p:spPr>
            <a:xfrm rot="0">
              <a:off x="2240172" y="3059570"/>
              <a:ext cx="13708984" cy="704850"/>
            </a:xfrm>
            <a:prstGeom prst="rect">
              <a:avLst/>
            </a:prstGeom>
          </p:spPr>
          <p:txBody>
            <a:bodyPr anchor="t" rtlCol="false" tIns="0" lIns="0" bIns="0" rIns="0">
              <a:spAutoFit/>
            </a:bodyPr>
            <a:lstStyle/>
            <a:p>
              <a:pPr algn="ctr">
                <a:lnSpc>
                  <a:spcPts val="4079"/>
                </a:lnSpc>
              </a:pPr>
              <a:r>
                <a:rPr lang="en-US" sz="3400" spc="238">
                  <a:solidFill>
                    <a:srgbClr val="F3F4ED"/>
                  </a:solidFill>
                  <a:latin typeface="Raleway Bold"/>
                </a:rPr>
                <a:t>TOPICS TO COVER</a:t>
              </a:r>
            </a:p>
          </p:txBody>
        </p:sp>
        <p:sp>
          <p:nvSpPr>
            <p:cNvPr name="AutoShape 6" id="6"/>
            <p:cNvSpPr/>
            <p:nvPr/>
          </p:nvSpPr>
          <p:spPr>
            <a:xfrm rot="0">
              <a:off x="7647624" y="2214774"/>
              <a:ext cx="2894080" cy="60940"/>
            </a:xfrm>
            <a:prstGeom prst="rect">
              <a:avLst/>
            </a:prstGeom>
            <a:solidFill>
              <a:srgbClr val="C1A480"/>
            </a:solidFill>
          </p:spPr>
        </p:sp>
        <p:sp>
          <p:nvSpPr>
            <p:cNvPr name="TextBox 7" id="7"/>
            <p:cNvSpPr txBox="true"/>
            <p:nvPr/>
          </p:nvSpPr>
          <p:spPr>
            <a:xfrm rot="0">
              <a:off x="2240172" y="4601675"/>
              <a:ext cx="13708984" cy="5255048"/>
            </a:xfrm>
            <a:prstGeom prst="rect">
              <a:avLst/>
            </a:prstGeom>
          </p:spPr>
          <p:txBody>
            <a:bodyPr anchor="t" rtlCol="false" tIns="0" lIns="0" bIns="0" rIns="0">
              <a:spAutoFit/>
            </a:bodyPr>
            <a:lstStyle/>
            <a:p>
              <a:pPr algn="ctr">
                <a:lnSpc>
                  <a:spcPts val="3919"/>
                </a:lnSpc>
              </a:pPr>
              <a:r>
                <a:rPr lang="en-US" sz="2799" spc="27">
                  <a:solidFill>
                    <a:srgbClr val="F3F4ED"/>
                  </a:solidFill>
                  <a:latin typeface="Raleway"/>
                </a:rPr>
                <a:t>Stakeholder Issue</a:t>
              </a:r>
            </a:p>
            <a:p>
              <a:pPr algn="ctr">
                <a:lnSpc>
                  <a:spcPts val="3919"/>
                </a:lnSpc>
              </a:pPr>
              <a:r>
                <a:rPr lang="en-US" sz="2799" spc="27">
                  <a:solidFill>
                    <a:srgbClr val="F3F4ED"/>
                  </a:solidFill>
                  <a:latin typeface="Raleway"/>
                </a:rPr>
                <a:t>Data Introduction</a:t>
              </a:r>
            </a:p>
            <a:p>
              <a:pPr algn="ctr">
                <a:lnSpc>
                  <a:spcPts val="3919"/>
                </a:lnSpc>
              </a:pPr>
              <a:r>
                <a:rPr lang="en-US" sz="2799" spc="27">
                  <a:solidFill>
                    <a:srgbClr val="F3F4ED"/>
                  </a:solidFill>
                  <a:latin typeface="Raleway"/>
                </a:rPr>
                <a:t>Visuals:</a:t>
              </a:r>
            </a:p>
            <a:p>
              <a:pPr algn="ctr">
                <a:lnSpc>
                  <a:spcPts val="3919"/>
                </a:lnSpc>
              </a:pPr>
              <a:r>
                <a:rPr lang="en-US" sz="2799" spc="27">
                  <a:solidFill>
                    <a:srgbClr val="F3F4ED"/>
                  </a:solidFill>
                  <a:latin typeface="Raleway"/>
                </a:rPr>
                <a:t> Scatterplot</a:t>
              </a:r>
            </a:p>
            <a:p>
              <a:pPr algn="ctr">
                <a:lnSpc>
                  <a:spcPts val="3919"/>
                </a:lnSpc>
              </a:pPr>
              <a:r>
                <a:rPr lang="en-US" sz="2799" spc="27">
                  <a:solidFill>
                    <a:srgbClr val="F3F4ED"/>
                  </a:solidFill>
                  <a:latin typeface="Raleway"/>
                </a:rPr>
                <a:t> Bar Plot</a:t>
              </a:r>
            </a:p>
            <a:p>
              <a:pPr algn="ctr">
                <a:lnSpc>
                  <a:spcPts val="3919"/>
                </a:lnSpc>
              </a:pPr>
              <a:r>
                <a:rPr lang="en-US" sz="2799" spc="27">
                  <a:solidFill>
                    <a:srgbClr val="F3F4ED"/>
                  </a:solidFill>
                  <a:latin typeface="Raleway"/>
                </a:rPr>
                <a:t>Strength and Limitations</a:t>
              </a:r>
            </a:p>
            <a:p>
              <a:pPr algn="ctr">
                <a:lnSpc>
                  <a:spcPts val="3919"/>
                </a:lnSpc>
              </a:pPr>
              <a:r>
                <a:rPr lang="en-US" sz="2799" spc="27">
                  <a:solidFill>
                    <a:srgbClr val="F3F4ED"/>
                  </a:solidFill>
                  <a:latin typeface="Raleway"/>
                </a:rPr>
                <a:t>Recommendation</a:t>
              </a:r>
            </a:p>
            <a:p>
              <a:pPr algn="ctr">
                <a:lnSpc>
                  <a:spcPts val="3919"/>
                </a:lnSpc>
              </a:pPr>
              <a:r>
                <a:rPr lang="en-US" sz="2799" spc="27">
                  <a:solidFill>
                    <a:srgbClr val="F3F4ED"/>
                  </a:solidFill>
                  <a:latin typeface="Raleway"/>
                </a:rPr>
                <a:t>Improvements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90000"/>
          </a:blip>
          <a:srcRect l="0" t="10376" r="0" b="10376"/>
          <a:stretch>
            <a:fillRect/>
          </a:stretch>
        </p:blipFill>
        <p:spPr>
          <a:xfrm flipH="false" flipV="false" rot="0">
            <a:off x="660960" y="4135012"/>
            <a:ext cx="7075216" cy="3728543"/>
          </a:xfrm>
          <a:prstGeom prst="rect">
            <a:avLst/>
          </a:prstGeom>
        </p:spPr>
      </p:pic>
      <p:grpSp>
        <p:nvGrpSpPr>
          <p:cNvPr name="Group 3" id="3"/>
          <p:cNvGrpSpPr/>
          <p:nvPr/>
        </p:nvGrpSpPr>
        <p:grpSpPr>
          <a:xfrm rot="0">
            <a:off x="1143963" y="1217389"/>
            <a:ext cx="16000074" cy="1706786"/>
            <a:chOff x="0" y="0"/>
            <a:chExt cx="21333432" cy="2275714"/>
          </a:xfrm>
        </p:grpSpPr>
        <p:sp>
          <p:nvSpPr>
            <p:cNvPr name="TextBox 4" id="4"/>
            <p:cNvSpPr txBox="true"/>
            <p:nvPr/>
          </p:nvSpPr>
          <p:spPr>
            <a:xfrm rot="0">
              <a:off x="0" y="-9525"/>
              <a:ext cx="21333432"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Who is our Stakeholder? </a:t>
              </a:r>
            </a:p>
          </p:txBody>
        </p:sp>
        <p:sp>
          <p:nvSpPr>
            <p:cNvPr name="AutoShape 5" id="5"/>
            <p:cNvSpPr/>
            <p:nvPr/>
          </p:nvSpPr>
          <p:spPr>
            <a:xfrm rot="0">
              <a:off x="9219676" y="2214774"/>
              <a:ext cx="2894080" cy="60940"/>
            </a:xfrm>
            <a:prstGeom prst="rect">
              <a:avLst/>
            </a:prstGeom>
            <a:solidFill>
              <a:srgbClr val="C1A480"/>
            </a:solidFill>
          </p:spPr>
        </p:sp>
      </p:grpSp>
      <p:grpSp>
        <p:nvGrpSpPr>
          <p:cNvPr name="Group 6" id="6"/>
          <p:cNvGrpSpPr/>
          <p:nvPr/>
        </p:nvGrpSpPr>
        <p:grpSpPr>
          <a:xfrm rot="0">
            <a:off x="8294504" y="3134735"/>
            <a:ext cx="9348660" cy="5729099"/>
            <a:chOff x="0" y="0"/>
            <a:chExt cx="12464880" cy="7638798"/>
          </a:xfrm>
        </p:grpSpPr>
        <p:sp>
          <p:nvSpPr>
            <p:cNvPr name="TextBox 7" id="7"/>
            <p:cNvSpPr txBox="true"/>
            <p:nvPr/>
          </p:nvSpPr>
          <p:spPr>
            <a:xfrm rot="0">
              <a:off x="0" y="-19050"/>
              <a:ext cx="12464880" cy="704850"/>
            </a:xfrm>
            <a:prstGeom prst="rect">
              <a:avLst/>
            </a:prstGeom>
          </p:spPr>
          <p:txBody>
            <a:bodyPr anchor="t" rtlCol="false" tIns="0" lIns="0" bIns="0" rIns="0">
              <a:spAutoFit/>
            </a:bodyPr>
            <a:lstStyle/>
            <a:p>
              <a:pPr>
                <a:lnSpc>
                  <a:spcPts val="4079"/>
                </a:lnSpc>
              </a:pPr>
              <a:r>
                <a:rPr lang="en-US" sz="3400" spc="238">
                  <a:solidFill>
                    <a:srgbClr val="F3F4ED"/>
                  </a:solidFill>
                  <a:latin typeface="Raleway Bold"/>
                </a:rPr>
                <a:t>PREDICT THE RATINGS</a:t>
              </a:r>
            </a:p>
          </p:txBody>
        </p:sp>
        <p:sp>
          <p:nvSpPr>
            <p:cNvPr name="TextBox 8" id="8"/>
            <p:cNvSpPr txBox="true"/>
            <p:nvPr/>
          </p:nvSpPr>
          <p:spPr>
            <a:xfrm rot="0">
              <a:off x="0" y="1062950"/>
              <a:ext cx="12464880" cy="6575848"/>
            </a:xfrm>
            <a:prstGeom prst="rect">
              <a:avLst/>
            </a:prstGeom>
          </p:spPr>
          <p:txBody>
            <a:bodyPr anchor="t" rtlCol="false" tIns="0" lIns="0" bIns="0" rIns="0">
              <a:spAutoFit/>
            </a:bodyPr>
            <a:lstStyle/>
            <a:p>
              <a:pPr>
                <a:lnSpc>
                  <a:spcPts val="3919"/>
                </a:lnSpc>
              </a:pPr>
              <a:r>
                <a:rPr lang="en-US" sz="2799" spc="27">
                  <a:solidFill>
                    <a:srgbClr val="F3F4ED"/>
                  </a:solidFill>
                  <a:latin typeface="Raleway"/>
                </a:rPr>
                <a:t>Help predict the ratings of various red wines using the description metrics provided. </a:t>
              </a:r>
            </a:p>
            <a:p>
              <a:pPr>
                <a:lnSpc>
                  <a:spcPts val="3919"/>
                </a:lnSpc>
              </a:pPr>
            </a:p>
            <a:p>
              <a:pPr>
                <a:lnSpc>
                  <a:spcPts val="3919"/>
                </a:lnSpc>
              </a:pPr>
              <a:r>
                <a:rPr lang="en-US" sz="2799" spc="27">
                  <a:solidFill>
                    <a:srgbClr val="F3F4ED"/>
                  </a:solidFill>
                  <a:latin typeface="Raleway"/>
                </a:rPr>
                <a:t>Winemaker: This information could be used for wineries who are crafting together a new blend of wine and would like to predict the potential rating before hand.</a:t>
              </a:r>
            </a:p>
            <a:p>
              <a:pPr>
                <a:lnSpc>
                  <a:spcPts val="3919"/>
                </a:lnSpc>
              </a:pPr>
            </a:p>
            <a:p>
              <a:pPr>
                <a:lnSpc>
                  <a:spcPts val="3919"/>
                </a:lnSpc>
              </a:pPr>
              <a:r>
                <a:rPr lang="en-US" sz="2799" spc="27">
                  <a:solidFill>
                    <a:srgbClr val="F3F4ED"/>
                  </a:solidFill>
                  <a:latin typeface="Raleway"/>
                </a:rPr>
                <a:t>Wine Shops: Before purchasing from wineries, distributers could use the model to predict how well the sales would be based on the predicted rating.</a:t>
              </a:r>
            </a:p>
          </p:txBody>
        </p:sp>
      </p:grpSp>
      <p:grpSp>
        <p:nvGrpSpPr>
          <p:cNvPr name="Group 9" id="9"/>
          <p:cNvGrpSpPr/>
          <p:nvPr/>
        </p:nvGrpSpPr>
        <p:grpSpPr>
          <a:xfrm rot="0">
            <a:off x="-224029" y="9620889"/>
            <a:ext cx="18736058" cy="1332222"/>
            <a:chOff x="0" y="0"/>
            <a:chExt cx="24981410" cy="1776296"/>
          </a:xfrm>
        </p:grpSpPr>
        <p:sp>
          <p:nvSpPr>
            <p:cNvPr name="AutoShape 10" id="10"/>
            <p:cNvSpPr/>
            <p:nvPr/>
          </p:nvSpPr>
          <p:spPr>
            <a:xfrm rot="0">
              <a:off x="0" y="0"/>
              <a:ext cx="24981410" cy="1776296"/>
            </a:xfrm>
            <a:prstGeom prst="rect">
              <a:avLst/>
            </a:prstGeom>
            <a:solidFill>
              <a:srgbClr val="C1A480"/>
            </a:solidFill>
          </p:spPr>
        </p:sp>
        <p:sp>
          <p:nvSpPr>
            <p:cNvPr name="TextBox 11" id="11"/>
            <p:cNvSpPr txBox="true"/>
            <p:nvPr/>
          </p:nvSpPr>
          <p:spPr>
            <a:xfrm rot="0">
              <a:off x="3671148" y="148879"/>
              <a:ext cx="17639114" cy="525145"/>
            </a:xfrm>
            <a:prstGeom prst="rect">
              <a:avLst/>
            </a:prstGeom>
          </p:spPr>
          <p:txBody>
            <a:bodyPr anchor="t" rtlCol="false" tIns="0" lIns="0" bIns="0" rIns="0">
              <a:spAutoFit/>
            </a:bodyPr>
            <a:lstStyle/>
            <a:p>
              <a:pPr algn="ctr">
                <a:lnSpc>
                  <a:spcPts val="3359"/>
                </a:lnSpc>
              </a:pPr>
              <a:r>
                <a:rPr lang="en-US" sz="2400" spc="144">
                  <a:solidFill>
                    <a:srgbClr val="151715"/>
                  </a:solidFill>
                  <a:latin typeface="Playfair Display"/>
                </a:rPr>
                <a:t>Spanish Red Wine Analysis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33197" t="12341" r="14784" b="0"/>
          <a:stretch>
            <a:fillRect/>
          </a:stretch>
        </p:blipFill>
        <p:spPr>
          <a:xfrm flipH="false" flipV="false" rot="0">
            <a:off x="-585201" y="-341901"/>
            <a:ext cx="9771599" cy="10970803"/>
          </a:xfrm>
          <a:prstGeom prst="rect">
            <a:avLst/>
          </a:prstGeom>
        </p:spPr>
      </p:pic>
      <p:sp>
        <p:nvSpPr>
          <p:cNvPr name="AutoShape 3" id="3"/>
          <p:cNvSpPr/>
          <p:nvPr/>
        </p:nvSpPr>
        <p:spPr>
          <a:xfrm rot="0">
            <a:off x="9144000" y="617303"/>
            <a:ext cx="60583" cy="8229600"/>
          </a:xfrm>
          <a:prstGeom prst="rect">
            <a:avLst/>
          </a:prstGeom>
          <a:solidFill>
            <a:srgbClr val="C1A480"/>
          </a:solidFill>
        </p:spPr>
      </p:sp>
      <p:grpSp>
        <p:nvGrpSpPr>
          <p:cNvPr name="Group 4" id="4"/>
          <p:cNvGrpSpPr/>
          <p:nvPr/>
        </p:nvGrpSpPr>
        <p:grpSpPr>
          <a:xfrm rot="0">
            <a:off x="8955696" y="912089"/>
            <a:ext cx="437192" cy="43719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1A480"/>
            </a:solidFill>
          </p:spPr>
        </p:sp>
      </p:grpSp>
      <p:grpSp>
        <p:nvGrpSpPr>
          <p:cNvPr name="Group 6" id="6"/>
          <p:cNvGrpSpPr/>
          <p:nvPr/>
        </p:nvGrpSpPr>
        <p:grpSpPr>
          <a:xfrm rot="0">
            <a:off x="8955696" y="3662688"/>
            <a:ext cx="437192" cy="43719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1A480"/>
            </a:solidFill>
          </p:spPr>
        </p:sp>
      </p:grpSp>
      <p:grpSp>
        <p:nvGrpSpPr>
          <p:cNvPr name="Group 8" id="8"/>
          <p:cNvGrpSpPr/>
          <p:nvPr/>
        </p:nvGrpSpPr>
        <p:grpSpPr>
          <a:xfrm rot="0">
            <a:off x="8955696" y="6080463"/>
            <a:ext cx="437192" cy="43719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1A480"/>
            </a:solidFill>
          </p:spPr>
        </p:sp>
      </p:grpSp>
      <p:grpSp>
        <p:nvGrpSpPr>
          <p:cNvPr name="Group 10" id="10"/>
          <p:cNvGrpSpPr/>
          <p:nvPr/>
        </p:nvGrpSpPr>
        <p:grpSpPr>
          <a:xfrm rot="0">
            <a:off x="1028700" y="3709710"/>
            <a:ext cx="6774094" cy="2867580"/>
            <a:chOff x="0" y="0"/>
            <a:chExt cx="9032125" cy="3823440"/>
          </a:xfrm>
        </p:grpSpPr>
        <p:sp>
          <p:nvSpPr>
            <p:cNvPr name="TextBox 11" id="11"/>
            <p:cNvSpPr txBox="true"/>
            <p:nvPr/>
          </p:nvSpPr>
          <p:spPr>
            <a:xfrm rot="0">
              <a:off x="0" y="-9525"/>
              <a:ext cx="9032125"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About the Data </a:t>
              </a:r>
            </a:p>
          </p:txBody>
        </p:sp>
        <p:sp>
          <p:nvSpPr>
            <p:cNvPr name="TextBox 12" id="12"/>
            <p:cNvSpPr txBox="true"/>
            <p:nvPr/>
          </p:nvSpPr>
          <p:spPr>
            <a:xfrm rot="0">
              <a:off x="786024" y="3118590"/>
              <a:ext cx="7460077" cy="704850"/>
            </a:xfrm>
            <a:prstGeom prst="rect">
              <a:avLst/>
            </a:prstGeom>
          </p:spPr>
          <p:txBody>
            <a:bodyPr anchor="t" rtlCol="false" tIns="0" lIns="0" bIns="0" rIns="0">
              <a:spAutoFit/>
            </a:bodyPr>
            <a:lstStyle/>
            <a:p>
              <a:pPr algn="ctr">
                <a:lnSpc>
                  <a:spcPts val="4079"/>
                </a:lnSpc>
              </a:pPr>
            </a:p>
          </p:txBody>
        </p:sp>
        <p:sp>
          <p:nvSpPr>
            <p:cNvPr name="AutoShape 13" id="13"/>
            <p:cNvSpPr/>
            <p:nvPr/>
          </p:nvSpPr>
          <p:spPr>
            <a:xfrm rot="0">
              <a:off x="3069023" y="2181789"/>
              <a:ext cx="2894080" cy="60940"/>
            </a:xfrm>
            <a:prstGeom prst="rect">
              <a:avLst/>
            </a:prstGeom>
            <a:solidFill>
              <a:srgbClr val="C1A480"/>
            </a:solidFill>
          </p:spPr>
        </p:sp>
      </p:grpSp>
      <p:grpSp>
        <p:nvGrpSpPr>
          <p:cNvPr name="Group 14" id="14"/>
          <p:cNvGrpSpPr/>
          <p:nvPr/>
        </p:nvGrpSpPr>
        <p:grpSpPr>
          <a:xfrm rot="0">
            <a:off x="10154053" y="787712"/>
            <a:ext cx="7105247" cy="2406312"/>
            <a:chOff x="0" y="0"/>
            <a:chExt cx="9473663" cy="3208416"/>
          </a:xfrm>
        </p:grpSpPr>
        <p:sp>
          <p:nvSpPr>
            <p:cNvPr name="TextBox 15" id="15"/>
            <p:cNvSpPr txBox="true"/>
            <p:nvPr/>
          </p:nvSpPr>
          <p:spPr>
            <a:xfrm rot="0">
              <a:off x="0" y="-38100"/>
              <a:ext cx="9432796" cy="682413"/>
            </a:xfrm>
            <a:prstGeom prst="rect">
              <a:avLst/>
            </a:prstGeom>
          </p:spPr>
          <p:txBody>
            <a:bodyPr anchor="t" rtlCol="false" tIns="0" lIns="0" bIns="0" rIns="0">
              <a:spAutoFit/>
            </a:bodyPr>
            <a:lstStyle/>
            <a:p>
              <a:pPr>
                <a:lnSpc>
                  <a:spcPts val="4160"/>
                </a:lnSpc>
              </a:pPr>
              <a:r>
                <a:rPr lang="en-US" sz="3200" spc="288">
                  <a:solidFill>
                    <a:srgbClr val="F3F4ED"/>
                  </a:solidFill>
                  <a:latin typeface="Raleway"/>
                </a:rPr>
                <a:t>Features</a:t>
              </a:r>
            </a:p>
          </p:txBody>
        </p:sp>
        <p:sp>
          <p:nvSpPr>
            <p:cNvPr name="TextBox 16" id="16"/>
            <p:cNvSpPr txBox="true"/>
            <p:nvPr/>
          </p:nvSpPr>
          <p:spPr>
            <a:xfrm rot="0">
              <a:off x="0" y="800919"/>
              <a:ext cx="9473663" cy="2407497"/>
            </a:xfrm>
            <a:prstGeom prst="rect">
              <a:avLst/>
            </a:prstGeom>
          </p:spPr>
          <p:txBody>
            <a:bodyPr anchor="t" rtlCol="false" tIns="0" lIns="0" bIns="0" rIns="0">
              <a:spAutoFit/>
            </a:bodyPr>
            <a:lstStyle/>
            <a:p>
              <a:pPr>
                <a:lnSpc>
                  <a:spcPts val="3640"/>
                </a:lnSpc>
              </a:pPr>
              <a:r>
                <a:rPr lang="en-US" sz="2600" spc="26">
                  <a:solidFill>
                    <a:srgbClr val="F3F4ED"/>
                  </a:solidFill>
                  <a:latin typeface="Raleway"/>
                </a:rPr>
                <a:t>The features include year in which the grapes were harvested, region, price, type of wine variety, body (defined as the richness and weight), and acidity (tartness).</a:t>
              </a:r>
            </a:p>
          </p:txBody>
        </p:sp>
      </p:grpSp>
      <p:grpSp>
        <p:nvGrpSpPr>
          <p:cNvPr name="Group 17" id="17"/>
          <p:cNvGrpSpPr/>
          <p:nvPr/>
        </p:nvGrpSpPr>
        <p:grpSpPr>
          <a:xfrm rot="0">
            <a:off x="10154053" y="3662688"/>
            <a:ext cx="7105247" cy="1949112"/>
            <a:chOff x="0" y="0"/>
            <a:chExt cx="9473663" cy="2598816"/>
          </a:xfrm>
        </p:grpSpPr>
        <p:sp>
          <p:nvSpPr>
            <p:cNvPr name="TextBox 18" id="18"/>
            <p:cNvSpPr txBox="true"/>
            <p:nvPr/>
          </p:nvSpPr>
          <p:spPr>
            <a:xfrm rot="0">
              <a:off x="0" y="-38100"/>
              <a:ext cx="9432796" cy="682413"/>
            </a:xfrm>
            <a:prstGeom prst="rect">
              <a:avLst/>
            </a:prstGeom>
          </p:spPr>
          <p:txBody>
            <a:bodyPr anchor="t" rtlCol="false" tIns="0" lIns="0" bIns="0" rIns="0">
              <a:spAutoFit/>
            </a:bodyPr>
            <a:lstStyle/>
            <a:p>
              <a:pPr>
                <a:lnSpc>
                  <a:spcPts val="4160"/>
                </a:lnSpc>
              </a:pPr>
              <a:r>
                <a:rPr lang="en-US" sz="3200" spc="288">
                  <a:solidFill>
                    <a:srgbClr val="F3F4ED"/>
                  </a:solidFill>
                  <a:latin typeface="Raleway"/>
                </a:rPr>
                <a:t>Classification</a:t>
              </a:r>
            </a:p>
          </p:txBody>
        </p:sp>
        <p:sp>
          <p:nvSpPr>
            <p:cNvPr name="TextBox 19" id="19"/>
            <p:cNvSpPr txBox="true"/>
            <p:nvPr/>
          </p:nvSpPr>
          <p:spPr>
            <a:xfrm rot="0">
              <a:off x="0" y="800919"/>
              <a:ext cx="9473663" cy="1797897"/>
            </a:xfrm>
            <a:prstGeom prst="rect">
              <a:avLst/>
            </a:prstGeom>
          </p:spPr>
          <p:txBody>
            <a:bodyPr anchor="t" rtlCol="false" tIns="0" lIns="0" bIns="0" rIns="0">
              <a:spAutoFit/>
            </a:bodyPr>
            <a:lstStyle/>
            <a:p>
              <a:pPr>
                <a:lnSpc>
                  <a:spcPts val="3640"/>
                </a:lnSpc>
              </a:pPr>
              <a:r>
                <a:rPr lang="en-US" sz="2600" spc="26">
                  <a:solidFill>
                    <a:srgbClr val="F3F4ED"/>
                  </a:solidFill>
                  <a:latin typeface="Raleway"/>
                </a:rPr>
                <a:t>The ratings are a distinct value on a scale of 1 to 5 (pre-adjustment) and therefore and is a classification. </a:t>
              </a:r>
              <a:r>
                <a:rPr lang="en-US" sz="2600" spc="26">
                  <a:solidFill>
                    <a:srgbClr val="F3F4ED"/>
                  </a:solidFill>
                  <a:latin typeface="Raleway"/>
                </a:rPr>
                <a:t> </a:t>
              </a:r>
            </a:p>
          </p:txBody>
        </p:sp>
      </p:grpSp>
      <p:grpSp>
        <p:nvGrpSpPr>
          <p:cNvPr name="Group 20" id="20"/>
          <p:cNvGrpSpPr/>
          <p:nvPr/>
        </p:nvGrpSpPr>
        <p:grpSpPr>
          <a:xfrm rot="0">
            <a:off x="10154053" y="6080463"/>
            <a:ext cx="7436161" cy="2863512"/>
            <a:chOff x="0" y="0"/>
            <a:chExt cx="9914881" cy="3818015"/>
          </a:xfrm>
        </p:grpSpPr>
        <p:sp>
          <p:nvSpPr>
            <p:cNvPr name="TextBox 21" id="21"/>
            <p:cNvSpPr txBox="true"/>
            <p:nvPr/>
          </p:nvSpPr>
          <p:spPr>
            <a:xfrm rot="0">
              <a:off x="0" y="-38100"/>
              <a:ext cx="9872111" cy="682413"/>
            </a:xfrm>
            <a:prstGeom prst="rect">
              <a:avLst/>
            </a:prstGeom>
          </p:spPr>
          <p:txBody>
            <a:bodyPr anchor="t" rtlCol="false" tIns="0" lIns="0" bIns="0" rIns="0">
              <a:spAutoFit/>
            </a:bodyPr>
            <a:lstStyle/>
            <a:p>
              <a:pPr>
                <a:lnSpc>
                  <a:spcPts val="4160"/>
                </a:lnSpc>
              </a:pPr>
              <a:r>
                <a:rPr lang="en-US" sz="3200" spc="288">
                  <a:solidFill>
                    <a:srgbClr val="F3F4ED"/>
                  </a:solidFill>
                  <a:latin typeface="Raleway"/>
                </a:rPr>
                <a:t>Ratings</a:t>
              </a:r>
            </a:p>
          </p:txBody>
        </p:sp>
        <p:sp>
          <p:nvSpPr>
            <p:cNvPr name="TextBox 22" id="22"/>
            <p:cNvSpPr txBox="true"/>
            <p:nvPr/>
          </p:nvSpPr>
          <p:spPr>
            <a:xfrm rot="0">
              <a:off x="0" y="800919"/>
              <a:ext cx="9914881" cy="3017097"/>
            </a:xfrm>
            <a:prstGeom prst="rect">
              <a:avLst/>
            </a:prstGeom>
          </p:spPr>
          <p:txBody>
            <a:bodyPr anchor="t" rtlCol="false" tIns="0" lIns="0" bIns="0" rIns="0">
              <a:spAutoFit/>
            </a:bodyPr>
            <a:lstStyle/>
            <a:p>
              <a:pPr>
                <a:lnSpc>
                  <a:spcPts val="3640"/>
                </a:lnSpc>
              </a:pPr>
              <a:r>
                <a:rPr lang="en-US" sz="2600" spc="26">
                  <a:solidFill>
                    <a:srgbClr val="F3F4ED"/>
                  </a:solidFill>
                  <a:latin typeface="Raleway"/>
                </a:rPr>
                <a:t>Although the ratings from the dataset is in a range from 1 to 5, all of the wine had a rating between 4 to 5. The ratings column was adjusted to use the tenth factor as it's true rating, and fall between the range 1 to 10. </a:t>
              </a:r>
            </a:p>
          </p:txBody>
        </p:sp>
      </p:grpSp>
      <p:grpSp>
        <p:nvGrpSpPr>
          <p:cNvPr name="Group 23" id="23"/>
          <p:cNvGrpSpPr/>
          <p:nvPr/>
        </p:nvGrpSpPr>
        <p:grpSpPr>
          <a:xfrm rot="0">
            <a:off x="-224029" y="9620889"/>
            <a:ext cx="18736058" cy="1332222"/>
            <a:chOff x="0" y="0"/>
            <a:chExt cx="24981410" cy="1776296"/>
          </a:xfrm>
        </p:grpSpPr>
        <p:sp>
          <p:nvSpPr>
            <p:cNvPr name="AutoShape 24" id="24"/>
            <p:cNvSpPr/>
            <p:nvPr/>
          </p:nvSpPr>
          <p:spPr>
            <a:xfrm rot="0">
              <a:off x="0" y="0"/>
              <a:ext cx="24981410" cy="1776296"/>
            </a:xfrm>
            <a:prstGeom prst="rect">
              <a:avLst/>
            </a:prstGeom>
            <a:solidFill>
              <a:srgbClr val="C1A480"/>
            </a:solidFill>
          </p:spPr>
        </p:sp>
        <p:sp>
          <p:nvSpPr>
            <p:cNvPr name="TextBox 25" id="25"/>
            <p:cNvSpPr txBox="true"/>
            <p:nvPr/>
          </p:nvSpPr>
          <p:spPr>
            <a:xfrm rot="0">
              <a:off x="3671148" y="148879"/>
              <a:ext cx="17639114" cy="525145"/>
            </a:xfrm>
            <a:prstGeom prst="rect">
              <a:avLst/>
            </a:prstGeom>
          </p:spPr>
          <p:txBody>
            <a:bodyPr anchor="t" rtlCol="false" tIns="0" lIns="0" bIns="0" rIns="0">
              <a:spAutoFit/>
            </a:bodyPr>
            <a:lstStyle/>
            <a:p>
              <a:pPr algn="ctr">
                <a:lnSpc>
                  <a:spcPts val="3359"/>
                </a:lnSpc>
              </a:pPr>
              <a:r>
                <a:rPr lang="en-US" sz="2400" spc="144">
                  <a:solidFill>
                    <a:srgbClr val="151715"/>
                  </a:solidFill>
                  <a:latin typeface="Playfair Display"/>
                </a:rPr>
                <a:t>Spanish Red Wine Analysis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grpSp>
        <p:nvGrpSpPr>
          <p:cNvPr name="Group 2" id="2"/>
          <p:cNvGrpSpPr/>
          <p:nvPr/>
        </p:nvGrpSpPr>
        <p:grpSpPr>
          <a:xfrm rot="0">
            <a:off x="7431602" y="3703998"/>
            <a:ext cx="3424795" cy="3424795"/>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F4ED">
                <a:alpha val="19608"/>
              </a:srgbClr>
            </a:solidFill>
          </p:spPr>
        </p:sp>
      </p:grpSp>
      <p:grpSp>
        <p:nvGrpSpPr>
          <p:cNvPr name="Group 4" id="4"/>
          <p:cNvGrpSpPr/>
          <p:nvPr/>
        </p:nvGrpSpPr>
        <p:grpSpPr>
          <a:xfrm rot="0">
            <a:off x="1386239" y="3635835"/>
            <a:ext cx="3424795" cy="342479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F4ED">
                <a:alpha val="19608"/>
              </a:srgbClr>
            </a:solidFill>
          </p:spPr>
        </p:sp>
      </p:grpSp>
      <p:grpSp>
        <p:nvGrpSpPr>
          <p:cNvPr name="Group 6" id="6"/>
          <p:cNvGrpSpPr/>
          <p:nvPr/>
        </p:nvGrpSpPr>
        <p:grpSpPr>
          <a:xfrm rot="0">
            <a:off x="13475773" y="3635835"/>
            <a:ext cx="3424795" cy="342479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F4ED">
                <a:alpha val="19608"/>
              </a:srgbClr>
            </a:solidFill>
          </p:spPr>
        </p:sp>
      </p:grpSp>
      <p:grpSp>
        <p:nvGrpSpPr>
          <p:cNvPr name="Group 8" id="8"/>
          <p:cNvGrpSpPr/>
          <p:nvPr/>
        </p:nvGrpSpPr>
        <p:grpSpPr>
          <a:xfrm rot="0">
            <a:off x="1028700" y="452735"/>
            <a:ext cx="16000074" cy="2772164"/>
            <a:chOff x="0" y="0"/>
            <a:chExt cx="21333432" cy="3696218"/>
          </a:xfrm>
        </p:grpSpPr>
        <p:sp>
          <p:nvSpPr>
            <p:cNvPr name="TextBox 9" id="9"/>
            <p:cNvSpPr txBox="true"/>
            <p:nvPr/>
          </p:nvSpPr>
          <p:spPr>
            <a:xfrm rot="0">
              <a:off x="0" y="-9525"/>
              <a:ext cx="21333432"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Data Adjustments</a:t>
              </a:r>
            </a:p>
          </p:txBody>
        </p:sp>
        <p:sp>
          <p:nvSpPr>
            <p:cNvPr name="AutoShape 10" id="10"/>
            <p:cNvSpPr/>
            <p:nvPr/>
          </p:nvSpPr>
          <p:spPr>
            <a:xfrm rot="0">
              <a:off x="9219676" y="2214774"/>
              <a:ext cx="2894080" cy="60940"/>
            </a:xfrm>
            <a:prstGeom prst="rect">
              <a:avLst/>
            </a:prstGeom>
            <a:solidFill>
              <a:srgbClr val="C1A480"/>
            </a:solidFill>
          </p:spPr>
        </p:sp>
        <p:sp>
          <p:nvSpPr>
            <p:cNvPr name="TextBox 11" id="11"/>
            <p:cNvSpPr txBox="true"/>
            <p:nvPr/>
          </p:nvSpPr>
          <p:spPr>
            <a:xfrm rot="0">
              <a:off x="4410543" y="2991368"/>
              <a:ext cx="12412041" cy="704850"/>
            </a:xfrm>
            <a:prstGeom prst="rect">
              <a:avLst/>
            </a:prstGeom>
          </p:spPr>
          <p:txBody>
            <a:bodyPr anchor="t" rtlCol="false" tIns="0" lIns="0" bIns="0" rIns="0">
              <a:spAutoFit/>
            </a:bodyPr>
            <a:lstStyle/>
            <a:p>
              <a:pPr algn="ctr">
                <a:lnSpc>
                  <a:spcPts val="4079"/>
                </a:lnSpc>
              </a:pPr>
              <a:r>
                <a:rPr lang="en-US" sz="3400" spc="238">
                  <a:solidFill>
                    <a:srgbClr val="F3F4ED"/>
                  </a:solidFill>
                  <a:latin typeface="Raleway Bold"/>
                </a:rPr>
                <a:t>WHAT DATA WAS DROPPED?</a:t>
              </a:r>
            </a:p>
          </p:txBody>
        </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44644" y="4360674"/>
            <a:ext cx="1977009" cy="1977009"/>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105711" y="4266720"/>
            <a:ext cx="2164918" cy="2164918"/>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223062" y="4496054"/>
            <a:ext cx="1840683" cy="1840683"/>
          </a:xfrm>
          <a:prstGeom prst="rect">
            <a:avLst/>
          </a:prstGeom>
        </p:spPr>
      </p:pic>
      <p:grpSp>
        <p:nvGrpSpPr>
          <p:cNvPr name="Group 15" id="15"/>
          <p:cNvGrpSpPr/>
          <p:nvPr/>
        </p:nvGrpSpPr>
        <p:grpSpPr>
          <a:xfrm rot="0">
            <a:off x="545311" y="7472098"/>
            <a:ext cx="4975674" cy="1949112"/>
            <a:chOff x="0" y="0"/>
            <a:chExt cx="6634232" cy="2598816"/>
          </a:xfrm>
        </p:grpSpPr>
        <p:sp>
          <p:nvSpPr>
            <p:cNvPr name="TextBox 16" id="16"/>
            <p:cNvSpPr txBox="true"/>
            <p:nvPr/>
          </p:nvSpPr>
          <p:spPr>
            <a:xfrm rot="0">
              <a:off x="0" y="-38100"/>
              <a:ext cx="6605613"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Country</a:t>
              </a:r>
            </a:p>
          </p:txBody>
        </p:sp>
        <p:sp>
          <p:nvSpPr>
            <p:cNvPr name="TextBox 17" id="17"/>
            <p:cNvSpPr txBox="true"/>
            <p:nvPr/>
          </p:nvSpPr>
          <p:spPr>
            <a:xfrm rot="0">
              <a:off x="0" y="800919"/>
              <a:ext cx="6634232" cy="17978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The country data was removed because the model with strictly focused on Spain.</a:t>
              </a:r>
            </a:p>
          </p:txBody>
        </p:sp>
      </p:grpSp>
      <p:grpSp>
        <p:nvGrpSpPr>
          <p:cNvPr name="Group 18" id="18"/>
          <p:cNvGrpSpPr/>
          <p:nvPr/>
        </p:nvGrpSpPr>
        <p:grpSpPr>
          <a:xfrm rot="0">
            <a:off x="6671211" y="7472098"/>
            <a:ext cx="4945577" cy="1949112"/>
            <a:chOff x="0" y="0"/>
            <a:chExt cx="6594103" cy="2598816"/>
          </a:xfrm>
        </p:grpSpPr>
        <p:sp>
          <p:nvSpPr>
            <p:cNvPr name="TextBox 19" id="19"/>
            <p:cNvSpPr txBox="true"/>
            <p:nvPr/>
          </p:nvSpPr>
          <p:spPr>
            <a:xfrm rot="0">
              <a:off x="0" y="-38100"/>
              <a:ext cx="6565658"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Number of Reviews</a:t>
              </a:r>
            </a:p>
          </p:txBody>
        </p:sp>
        <p:sp>
          <p:nvSpPr>
            <p:cNvPr name="TextBox 20" id="20"/>
            <p:cNvSpPr txBox="true"/>
            <p:nvPr/>
          </p:nvSpPr>
          <p:spPr>
            <a:xfrm rot="0">
              <a:off x="0" y="800919"/>
              <a:ext cx="6594103" cy="17978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Number of users that reviewed the wine is not a defining feature of the wine itself. </a:t>
              </a:r>
            </a:p>
          </p:txBody>
        </p:sp>
      </p:grpSp>
      <p:grpSp>
        <p:nvGrpSpPr>
          <p:cNvPr name="Group 21" id="21"/>
          <p:cNvGrpSpPr/>
          <p:nvPr/>
        </p:nvGrpSpPr>
        <p:grpSpPr>
          <a:xfrm rot="0">
            <a:off x="12550735" y="7472098"/>
            <a:ext cx="5312970" cy="2406312"/>
            <a:chOff x="0" y="0"/>
            <a:chExt cx="7083960" cy="3208416"/>
          </a:xfrm>
        </p:grpSpPr>
        <p:sp>
          <p:nvSpPr>
            <p:cNvPr name="TextBox 22" id="22"/>
            <p:cNvSpPr txBox="true"/>
            <p:nvPr/>
          </p:nvSpPr>
          <p:spPr>
            <a:xfrm rot="0">
              <a:off x="0" y="-38100"/>
              <a:ext cx="7053402"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Winery</a:t>
              </a:r>
            </a:p>
          </p:txBody>
        </p:sp>
        <p:sp>
          <p:nvSpPr>
            <p:cNvPr name="TextBox 23" id="23"/>
            <p:cNvSpPr txBox="true"/>
            <p:nvPr/>
          </p:nvSpPr>
          <p:spPr>
            <a:xfrm rot="0">
              <a:off x="0" y="800919"/>
              <a:ext cx="7083960" cy="2407497"/>
            </a:xfrm>
            <a:prstGeom prst="rect">
              <a:avLst/>
            </a:prstGeom>
          </p:spPr>
          <p:txBody>
            <a:bodyPr anchor="t" rtlCol="false" tIns="0" lIns="0" bIns="0" rIns="0">
              <a:spAutoFit/>
            </a:bodyPr>
            <a:lstStyle/>
            <a:p>
              <a:pPr algn="ctr">
                <a:lnSpc>
                  <a:spcPts val="3640"/>
                </a:lnSpc>
              </a:pPr>
              <a:r>
                <a:rPr lang="en-US" sz="2600" spc="26">
                  <a:solidFill>
                    <a:srgbClr val="F3F4ED"/>
                  </a:solidFill>
                  <a:latin typeface="Raleway"/>
                </a:rPr>
                <a:t>This was done to prevent overcomplicate the model. There were more than 480 different wineries in the data.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sp>
        <p:nvSpPr>
          <p:cNvPr name="AutoShape 2" id="2"/>
          <p:cNvSpPr/>
          <p:nvPr/>
        </p:nvSpPr>
        <p:spPr>
          <a:xfrm rot="0">
            <a:off x="8058720" y="1850648"/>
            <a:ext cx="2170560" cy="45705"/>
          </a:xfrm>
          <a:prstGeom prst="rect">
            <a:avLst/>
          </a:prstGeom>
          <a:solidFill>
            <a:srgbClr val="C1A480"/>
          </a:solidFill>
        </p:spPr>
      </p:sp>
      <p:pic>
        <p:nvPicPr>
          <p:cNvPr name="Picture 3" id="3"/>
          <p:cNvPicPr>
            <a:picLocks noChangeAspect="true"/>
          </p:cNvPicPr>
          <p:nvPr/>
        </p:nvPicPr>
        <p:blipFill>
          <a:blip r:embed="rId2"/>
          <a:srcRect l="0" t="556" r="0" b="556"/>
          <a:stretch>
            <a:fillRect/>
          </a:stretch>
        </p:blipFill>
        <p:spPr>
          <a:xfrm flipH="false" flipV="false" rot="0">
            <a:off x="3443262" y="5406633"/>
            <a:ext cx="11401477" cy="4426505"/>
          </a:xfrm>
          <a:prstGeom prst="rect">
            <a:avLst/>
          </a:prstGeom>
        </p:spPr>
      </p:pic>
      <p:sp>
        <p:nvSpPr>
          <p:cNvPr name="TextBox 4" id="4"/>
          <p:cNvSpPr txBox="true"/>
          <p:nvPr/>
        </p:nvSpPr>
        <p:spPr>
          <a:xfrm rot="0">
            <a:off x="1143963" y="506690"/>
            <a:ext cx="16000074" cy="1066800"/>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Scatter Plot</a:t>
            </a:r>
          </a:p>
        </p:txBody>
      </p:sp>
      <p:sp>
        <p:nvSpPr>
          <p:cNvPr name="TextBox 5" id="5"/>
          <p:cNvSpPr txBox="true"/>
          <p:nvPr/>
        </p:nvSpPr>
        <p:spPr>
          <a:xfrm rot="0">
            <a:off x="1028700" y="2105903"/>
            <a:ext cx="16480163" cy="2967355"/>
          </a:xfrm>
          <a:prstGeom prst="rect">
            <a:avLst/>
          </a:prstGeom>
        </p:spPr>
        <p:txBody>
          <a:bodyPr anchor="t" rtlCol="false" tIns="0" lIns="0" bIns="0" rIns="0">
            <a:spAutoFit/>
          </a:bodyPr>
          <a:lstStyle/>
          <a:p>
            <a:pPr>
              <a:lnSpc>
                <a:spcPts val="3919"/>
              </a:lnSpc>
            </a:pPr>
            <a:r>
              <a:rPr lang="en-US" sz="2799" spc="27">
                <a:solidFill>
                  <a:srgbClr val="F3F4ED"/>
                </a:solidFill>
                <a:latin typeface="Raleway"/>
              </a:rPr>
              <a:t>Rating had the highest correlation with price. The correlation was 0.51 which is considered high.</a:t>
            </a:r>
            <a:r>
              <a:rPr lang="en-US" sz="2799" spc="27">
                <a:solidFill>
                  <a:srgbClr val="F3F4ED"/>
                </a:solidFill>
                <a:latin typeface="Raleway"/>
              </a:rPr>
              <a:t> </a:t>
            </a:r>
          </a:p>
          <a:p>
            <a:pPr>
              <a:lnSpc>
                <a:spcPts val="3919"/>
              </a:lnSpc>
            </a:pPr>
            <a:r>
              <a:rPr lang="en-US" sz="2799" spc="27">
                <a:solidFill>
                  <a:srgbClr val="F3F4ED"/>
                </a:solidFill>
                <a:latin typeface="Raleway"/>
              </a:rPr>
              <a:t>With this in mind, I created an exploratory visual that explores the rating of wine based on each pricing. </a:t>
            </a:r>
          </a:p>
          <a:p>
            <a:pPr>
              <a:lnSpc>
                <a:spcPts val="3919"/>
              </a:lnSpc>
            </a:pPr>
            <a:r>
              <a:rPr lang="en-US" sz="2799" spc="27">
                <a:solidFill>
                  <a:srgbClr val="F3F4ED"/>
                </a:solidFill>
                <a:latin typeface="Raleway"/>
              </a:rPr>
              <a:t>From the scatter plot below, the higher rated wine is not entirely the most expensive. However, the more expensive wine selects were rated higher than the total average rating of 4.4. </a:t>
            </a:r>
          </a:p>
          <a:p>
            <a:pPr>
              <a:lnSpc>
                <a:spcPts val="3919"/>
              </a:lnSpc>
            </a:pPr>
            <a:r>
              <a:rPr lang="en-US" sz="2799" spc="27">
                <a:solidFill>
                  <a:srgbClr val="F3F4ED"/>
                </a:solidFill>
                <a:latin typeface="Raleway"/>
              </a:rPr>
              <a:t>A wine industry could use this informartion to price up the higher rated wine to drive demand.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715"/>
        </a:solidFill>
      </p:bgPr>
    </p:bg>
    <p:spTree>
      <p:nvGrpSpPr>
        <p:cNvPr id="1" name=""/>
        <p:cNvGrpSpPr/>
        <p:nvPr/>
      </p:nvGrpSpPr>
      <p:grpSpPr>
        <a:xfrm>
          <a:off x="0" y="0"/>
          <a:ext cx="0" cy="0"/>
          <a:chOff x="0" y="0"/>
          <a:chExt cx="0" cy="0"/>
        </a:xfrm>
      </p:grpSpPr>
      <p:sp>
        <p:nvSpPr>
          <p:cNvPr name="AutoShape 2" id="2"/>
          <p:cNvSpPr/>
          <p:nvPr/>
        </p:nvSpPr>
        <p:spPr>
          <a:xfrm rot="0">
            <a:off x="8058720" y="1850648"/>
            <a:ext cx="2170560" cy="45705"/>
          </a:xfrm>
          <a:prstGeom prst="rect">
            <a:avLst/>
          </a:prstGeom>
          <a:solidFill>
            <a:srgbClr val="C1A480"/>
          </a:solidFill>
        </p:spPr>
      </p:sp>
      <p:pic>
        <p:nvPicPr>
          <p:cNvPr name="Picture 3" id="3"/>
          <p:cNvPicPr>
            <a:picLocks noChangeAspect="true"/>
          </p:cNvPicPr>
          <p:nvPr/>
        </p:nvPicPr>
        <p:blipFill>
          <a:blip r:embed="rId2"/>
          <a:srcRect l="0" t="1420" r="0" b="0"/>
          <a:stretch>
            <a:fillRect/>
          </a:stretch>
        </p:blipFill>
        <p:spPr>
          <a:xfrm flipH="false" flipV="false" rot="0">
            <a:off x="1143963" y="4184503"/>
            <a:ext cx="9532955" cy="4887236"/>
          </a:xfrm>
          <a:prstGeom prst="rect">
            <a:avLst/>
          </a:prstGeom>
        </p:spPr>
      </p:pic>
      <p:sp>
        <p:nvSpPr>
          <p:cNvPr name="TextBox 4" id="4"/>
          <p:cNvSpPr txBox="true"/>
          <p:nvPr/>
        </p:nvSpPr>
        <p:spPr>
          <a:xfrm rot="0">
            <a:off x="1143963" y="506690"/>
            <a:ext cx="16000074" cy="1066800"/>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Bar Plot</a:t>
            </a:r>
          </a:p>
        </p:txBody>
      </p:sp>
      <p:sp>
        <p:nvSpPr>
          <p:cNvPr name="TextBox 5" id="5"/>
          <p:cNvSpPr txBox="true"/>
          <p:nvPr/>
        </p:nvSpPr>
        <p:spPr>
          <a:xfrm rot="0">
            <a:off x="1143963" y="2512548"/>
            <a:ext cx="16646539" cy="986155"/>
          </a:xfrm>
          <a:prstGeom prst="rect">
            <a:avLst/>
          </a:prstGeom>
        </p:spPr>
        <p:txBody>
          <a:bodyPr anchor="t" rtlCol="false" tIns="0" lIns="0" bIns="0" rIns="0">
            <a:spAutoFit/>
          </a:bodyPr>
          <a:lstStyle/>
          <a:p>
            <a:pPr>
              <a:lnSpc>
                <a:spcPts val="3919"/>
              </a:lnSpc>
            </a:pPr>
            <a:r>
              <a:rPr lang="en-US" sz="2799" spc="27">
                <a:solidFill>
                  <a:srgbClr val="F3F4ED"/>
                </a:solidFill>
                <a:latin typeface="Raleway"/>
              </a:rPr>
              <a:t>For this visual the original rating scale was used. However, the average ratings for this visual was limited between the range of 4 and 5.</a:t>
            </a:r>
          </a:p>
        </p:txBody>
      </p:sp>
      <p:sp>
        <p:nvSpPr>
          <p:cNvPr name="TextBox 6" id="6"/>
          <p:cNvSpPr txBox="true"/>
          <p:nvPr/>
        </p:nvSpPr>
        <p:spPr>
          <a:xfrm rot="0">
            <a:off x="11096181" y="3869926"/>
            <a:ext cx="6548736" cy="5443855"/>
          </a:xfrm>
          <a:prstGeom prst="rect">
            <a:avLst/>
          </a:prstGeom>
        </p:spPr>
        <p:txBody>
          <a:bodyPr anchor="t" rtlCol="false" tIns="0" lIns="0" bIns="0" rIns="0">
            <a:spAutoFit/>
          </a:bodyPr>
          <a:lstStyle/>
          <a:p>
            <a:pPr>
              <a:lnSpc>
                <a:spcPts val="3919"/>
              </a:lnSpc>
            </a:pPr>
            <a:r>
              <a:rPr lang="en-US" sz="2799" spc="27">
                <a:solidFill>
                  <a:srgbClr val="F3F4ED"/>
                </a:solidFill>
                <a:latin typeface="Raleway"/>
              </a:rPr>
              <a:t>The wine type Pedro Ximenez had an average rating above all other wine types. </a:t>
            </a:r>
          </a:p>
          <a:p>
            <a:pPr>
              <a:lnSpc>
                <a:spcPts val="3919"/>
              </a:lnSpc>
            </a:pPr>
          </a:p>
          <a:p>
            <a:pPr>
              <a:lnSpc>
                <a:spcPts val="3919"/>
              </a:lnSpc>
            </a:pPr>
            <a:r>
              <a:rPr lang="en-US" sz="2799" spc="27">
                <a:solidFill>
                  <a:srgbClr val="F3F4ED"/>
                </a:solidFill>
                <a:latin typeface="Raleway"/>
              </a:rPr>
              <a:t>The wine industry could use this information to produce/sell more of this type of wine to the public.</a:t>
            </a:r>
          </a:p>
          <a:p>
            <a:pPr>
              <a:lnSpc>
                <a:spcPts val="3919"/>
              </a:lnSpc>
            </a:pPr>
            <a:r>
              <a:rPr lang="en-US" sz="2799" spc="27">
                <a:solidFill>
                  <a:srgbClr val="F3F4ED"/>
                </a:solidFill>
                <a:latin typeface="Raleway"/>
              </a:rPr>
              <a:t> </a:t>
            </a:r>
          </a:p>
          <a:p>
            <a:pPr>
              <a:lnSpc>
                <a:spcPts val="3919"/>
              </a:lnSpc>
            </a:pPr>
            <a:r>
              <a:rPr lang="en-US" sz="2799" spc="27">
                <a:solidFill>
                  <a:srgbClr val="F3F4ED"/>
                </a:solidFill>
                <a:latin typeface="Raleway"/>
              </a:rPr>
              <a:t>Coming in behind was Toto Red, Tempranillo, and Ribera Del Duero Red.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559" t="16236" r="3167" b="4171"/>
          <a:stretch>
            <a:fillRect/>
          </a:stretch>
        </p:blipFill>
        <p:spPr>
          <a:xfrm>
            <a:off x="0" y="0"/>
            <a:ext cx="18288000" cy="10287000"/>
          </a:xfrm>
          <a:prstGeom prst="rect">
            <a:avLst/>
          </a:prstGeom>
        </p:spPr>
      </p:pic>
      <p:grpSp>
        <p:nvGrpSpPr>
          <p:cNvPr name="Group 3" id="3"/>
          <p:cNvGrpSpPr/>
          <p:nvPr/>
        </p:nvGrpSpPr>
        <p:grpSpPr>
          <a:xfrm rot="0">
            <a:off x="11416353" y="3095676"/>
            <a:ext cx="5727684" cy="5634162"/>
            <a:chOff x="0" y="0"/>
            <a:chExt cx="7636912" cy="7512216"/>
          </a:xfrm>
        </p:grpSpPr>
        <p:sp>
          <p:nvSpPr>
            <p:cNvPr name="TextBox 4" id="4"/>
            <p:cNvSpPr txBox="true"/>
            <p:nvPr/>
          </p:nvSpPr>
          <p:spPr>
            <a:xfrm rot="0">
              <a:off x="1120306"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2</a:t>
              </a:r>
            </a:p>
          </p:txBody>
        </p:sp>
        <p:sp>
          <p:nvSpPr>
            <p:cNvPr name="TextBox 5" id="5"/>
            <p:cNvSpPr txBox="true"/>
            <p:nvPr/>
          </p:nvSpPr>
          <p:spPr>
            <a:xfrm rot="0">
              <a:off x="2117836"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3</a:t>
              </a:r>
            </a:p>
          </p:txBody>
        </p:sp>
        <p:sp>
          <p:nvSpPr>
            <p:cNvPr name="TextBox 6" id="6"/>
            <p:cNvSpPr txBox="true"/>
            <p:nvPr/>
          </p:nvSpPr>
          <p:spPr>
            <a:xfrm rot="0">
              <a:off x="3115366"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4</a:t>
              </a:r>
            </a:p>
          </p:txBody>
        </p:sp>
        <p:sp>
          <p:nvSpPr>
            <p:cNvPr name="TextBox 7" id="7"/>
            <p:cNvSpPr txBox="true"/>
            <p:nvPr/>
          </p:nvSpPr>
          <p:spPr>
            <a:xfrm rot="0">
              <a:off x="4112896"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5</a:t>
              </a:r>
            </a:p>
          </p:txBody>
        </p:sp>
        <p:sp>
          <p:nvSpPr>
            <p:cNvPr name="TextBox 8" id="8"/>
            <p:cNvSpPr txBox="true"/>
            <p:nvPr/>
          </p:nvSpPr>
          <p:spPr>
            <a:xfrm rot="0">
              <a:off x="5110427"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6</a:t>
              </a:r>
            </a:p>
          </p:txBody>
        </p:sp>
        <p:sp>
          <p:nvSpPr>
            <p:cNvPr name="TextBox 9" id="9"/>
            <p:cNvSpPr txBox="true"/>
            <p:nvPr/>
          </p:nvSpPr>
          <p:spPr>
            <a:xfrm rot="0">
              <a:off x="6107957"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7</a:t>
              </a:r>
            </a:p>
          </p:txBody>
        </p:sp>
        <p:sp>
          <p:nvSpPr>
            <p:cNvPr name="TextBox 10" id="10"/>
            <p:cNvSpPr txBox="true"/>
            <p:nvPr/>
          </p:nvSpPr>
          <p:spPr>
            <a:xfrm rot="0">
              <a:off x="7105487" y="7143740"/>
              <a:ext cx="151526" cy="368476"/>
            </a:xfrm>
            <a:prstGeom prst="rect">
              <a:avLst/>
            </a:prstGeom>
          </p:spPr>
          <p:txBody>
            <a:bodyPr anchor="t" rtlCol="false" tIns="0" lIns="0" bIns="0" rIns="0">
              <a:spAutoFit/>
            </a:bodyPr>
            <a:lstStyle/>
            <a:p>
              <a:pPr algn="ctr" marL="0" indent="0" lvl="0">
                <a:lnSpc>
                  <a:spcPts val="2222"/>
                </a:lnSpc>
                <a:spcBef>
                  <a:spcPct val="0"/>
                </a:spcBef>
              </a:pPr>
              <a:r>
                <a:rPr lang="en-US" sz="1587" u="none">
                  <a:solidFill>
                    <a:srgbClr val="FFFFFF"/>
                  </a:solidFill>
                  <a:latin typeface="Arimo"/>
                </a:rPr>
                <a:t>8</a:t>
              </a:r>
            </a:p>
          </p:txBody>
        </p:sp>
        <p:grpSp>
          <p:nvGrpSpPr>
            <p:cNvPr name="Group 11" id="11"/>
            <p:cNvGrpSpPr>
              <a:grpSpLocks noChangeAspect="true"/>
            </p:cNvGrpSpPr>
            <p:nvPr/>
          </p:nvGrpSpPr>
          <p:grpSpPr>
            <a:xfrm rot="0">
              <a:off x="740408" y="160425"/>
              <a:ext cx="6896504" cy="6896504"/>
              <a:chOff x="0" y="0"/>
              <a:chExt cx="10287000" cy="10287000"/>
            </a:xfrm>
          </p:grpSpPr>
          <p:sp>
            <p:nvSpPr>
              <p:cNvPr name="Freeform 12" id="12"/>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13" id="13"/>
              <p:cNvSpPr/>
              <p:nvPr/>
            </p:nvSpPr>
            <p:spPr>
              <a:xfrm>
                <a:off x="0" y="3422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14" id="14"/>
              <p:cNvSpPr/>
              <p:nvPr/>
            </p:nvSpPr>
            <p:spPr>
              <a:xfrm>
                <a:off x="0" y="6851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15" id="15"/>
              <p:cNvSpPr/>
              <p:nvPr/>
            </p:nvSpPr>
            <p:spPr>
              <a:xfrm>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grpSp>
        <p:sp>
          <p:nvSpPr>
            <p:cNvPr name="TextBox 16" id="16"/>
            <p:cNvSpPr txBox="true"/>
            <p:nvPr/>
          </p:nvSpPr>
          <p:spPr>
            <a:xfrm rot="0">
              <a:off x="0" y="-47625"/>
              <a:ext cx="605972" cy="368476"/>
            </a:xfrm>
            <a:prstGeom prst="rect">
              <a:avLst/>
            </a:prstGeom>
          </p:spPr>
          <p:txBody>
            <a:bodyPr anchor="t" rtlCol="false" tIns="0" lIns="0" bIns="0" rIns="0">
              <a:spAutoFit/>
            </a:bodyPr>
            <a:lstStyle/>
            <a:p>
              <a:pPr algn="r" marL="0" indent="0" lvl="0">
                <a:lnSpc>
                  <a:spcPts val="2222"/>
                </a:lnSpc>
                <a:spcBef>
                  <a:spcPct val="0"/>
                </a:spcBef>
              </a:pPr>
              <a:r>
                <a:rPr lang="en-US" sz="1587" u="none">
                  <a:solidFill>
                    <a:srgbClr val="FFFFFF"/>
                  </a:solidFill>
                  <a:latin typeface="Arimo"/>
                </a:rPr>
                <a:t>0.75 </a:t>
              </a:r>
            </a:p>
          </p:txBody>
        </p:sp>
        <p:sp>
          <p:nvSpPr>
            <p:cNvPr name="TextBox 17" id="17"/>
            <p:cNvSpPr txBox="true"/>
            <p:nvPr/>
          </p:nvSpPr>
          <p:spPr>
            <a:xfrm rot="0">
              <a:off x="151526" y="2251210"/>
              <a:ext cx="454446" cy="368476"/>
            </a:xfrm>
            <a:prstGeom prst="rect">
              <a:avLst/>
            </a:prstGeom>
          </p:spPr>
          <p:txBody>
            <a:bodyPr anchor="t" rtlCol="false" tIns="0" lIns="0" bIns="0" rIns="0">
              <a:spAutoFit/>
            </a:bodyPr>
            <a:lstStyle/>
            <a:p>
              <a:pPr algn="r" marL="0" indent="0" lvl="0">
                <a:lnSpc>
                  <a:spcPts val="2222"/>
                </a:lnSpc>
                <a:spcBef>
                  <a:spcPct val="0"/>
                </a:spcBef>
              </a:pPr>
              <a:r>
                <a:rPr lang="en-US" sz="1587" u="none">
                  <a:solidFill>
                    <a:srgbClr val="FFFFFF"/>
                  </a:solidFill>
                  <a:latin typeface="Arimo"/>
                </a:rPr>
                <a:t>0.5 </a:t>
              </a:r>
            </a:p>
          </p:txBody>
        </p:sp>
        <p:sp>
          <p:nvSpPr>
            <p:cNvPr name="TextBox 18" id="18"/>
            <p:cNvSpPr txBox="true"/>
            <p:nvPr/>
          </p:nvSpPr>
          <p:spPr>
            <a:xfrm rot="0">
              <a:off x="0" y="4550044"/>
              <a:ext cx="605972" cy="368476"/>
            </a:xfrm>
            <a:prstGeom prst="rect">
              <a:avLst/>
            </a:prstGeom>
          </p:spPr>
          <p:txBody>
            <a:bodyPr anchor="t" rtlCol="false" tIns="0" lIns="0" bIns="0" rIns="0">
              <a:spAutoFit/>
            </a:bodyPr>
            <a:lstStyle/>
            <a:p>
              <a:pPr algn="r" marL="0" indent="0" lvl="0">
                <a:lnSpc>
                  <a:spcPts val="2222"/>
                </a:lnSpc>
                <a:spcBef>
                  <a:spcPct val="0"/>
                </a:spcBef>
              </a:pPr>
              <a:r>
                <a:rPr lang="en-US" sz="1587" u="none">
                  <a:solidFill>
                    <a:srgbClr val="FFFFFF"/>
                  </a:solidFill>
                  <a:latin typeface="Arimo"/>
                </a:rPr>
                <a:t>0.25 </a:t>
              </a:r>
            </a:p>
          </p:txBody>
        </p:sp>
        <p:sp>
          <p:nvSpPr>
            <p:cNvPr name="TextBox 19" id="19"/>
            <p:cNvSpPr txBox="true"/>
            <p:nvPr/>
          </p:nvSpPr>
          <p:spPr>
            <a:xfrm rot="0">
              <a:off x="378749" y="6848879"/>
              <a:ext cx="227223" cy="368476"/>
            </a:xfrm>
            <a:prstGeom prst="rect">
              <a:avLst/>
            </a:prstGeom>
          </p:spPr>
          <p:txBody>
            <a:bodyPr anchor="t" rtlCol="false" tIns="0" lIns="0" bIns="0" rIns="0">
              <a:spAutoFit/>
            </a:bodyPr>
            <a:lstStyle/>
            <a:p>
              <a:pPr algn="r" marL="0" indent="0" lvl="0">
                <a:lnSpc>
                  <a:spcPts val="2222"/>
                </a:lnSpc>
                <a:spcBef>
                  <a:spcPct val="0"/>
                </a:spcBef>
              </a:pPr>
              <a:r>
                <a:rPr lang="en-US" sz="1587" u="none">
                  <a:solidFill>
                    <a:srgbClr val="FFFFFF"/>
                  </a:solidFill>
                  <a:latin typeface="Arimo"/>
                </a:rPr>
                <a:t>0 </a:t>
              </a:r>
            </a:p>
          </p:txBody>
        </p:sp>
        <p:grpSp>
          <p:nvGrpSpPr>
            <p:cNvPr name="Group 20" id="20"/>
            <p:cNvGrpSpPr>
              <a:grpSpLocks noChangeAspect="true"/>
            </p:cNvGrpSpPr>
            <p:nvPr/>
          </p:nvGrpSpPr>
          <p:grpSpPr>
            <a:xfrm rot="0">
              <a:off x="740408" y="707888"/>
              <a:ext cx="6896504" cy="6349041"/>
              <a:chOff x="0" y="816610"/>
              <a:chExt cx="10287000" cy="9470390"/>
            </a:xfrm>
          </p:grpSpPr>
          <p:sp>
            <p:nvSpPr>
              <p:cNvPr name="Freeform 21" id="21"/>
              <p:cNvSpPr/>
              <p:nvPr/>
            </p:nvSpPr>
            <p:spPr>
              <a:xfrm>
                <a:off x="0" y="5068570"/>
                <a:ext cx="1359354" cy="5218430"/>
              </a:xfrm>
              <a:custGeom>
                <a:avLst/>
                <a:gdLst/>
                <a:ahLst/>
                <a:cxnLst/>
                <a:rect r="r" b="b" t="t" l="l"/>
                <a:pathLst>
                  <a:path h="5218430" w="1359354">
                    <a:moveTo>
                      <a:pt x="0" y="5218430"/>
                    </a:moveTo>
                    <a:lnTo>
                      <a:pt x="0" y="108748"/>
                    </a:lnTo>
                    <a:cubicBezTo>
                      <a:pt x="0" y="79906"/>
                      <a:pt x="11457" y="52246"/>
                      <a:pt x="31852" y="31852"/>
                    </a:cubicBezTo>
                    <a:cubicBezTo>
                      <a:pt x="52246" y="11458"/>
                      <a:pt x="79906" y="0"/>
                      <a:pt x="108748" y="0"/>
                    </a:cubicBezTo>
                    <a:lnTo>
                      <a:pt x="1250605" y="0"/>
                    </a:lnTo>
                    <a:cubicBezTo>
                      <a:pt x="1279447" y="0"/>
                      <a:pt x="1307108" y="11458"/>
                      <a:pt x="1327502" y="31852"/>
                    </a:cubicBezTo>
                    <a:cubicBezTo>
                      <a:pt x="1347896" y="52246"/>
                      <a:pt x="1359354" y="79906"/>
                      <a:pt x="1359354" y="108748"/>
                    </a:cubicBezTo>
                    <a:lnTo>
                      <a:pt x="1359354" y="5218430"/>
                    </a:lnTo>
                    <a:close/>
                  </a:path>
                </a:pathLst>
              </a:custGeom>
              <a:solidFill>
                <a:srgbClr val="F3F4ED"/>
              </a:solidFill>
            </p:spPr>
          </p:sp>
          <p:sp>
            <p:nvSpPr>
              <p:cNvPr name="Freeform 22" id="22"/>
              <p:cNvSpPr/>
              <p:nvPr/>
            </p:nvSpPr>
            <p:spPr>
              <a:xfrm>
                <a:off x="1487941" y="816610"/>
                <a:ext cx="1359354" cy="9470390"/>
              </a:xfrm>
              <a:custGeom>
                <a:avLst/>
                <a:gdLst/>
                <a:ahLst/>
                <a:cxnLst/>
                <a:rect r="r" b="b" t="t" l="l"/>
                <a:pathLst>
                  <a:path h="9470390" w="1359354">
                    <a:moveTo>
                      <a:pt x="0" y="9470390"/>
                    </a:moveTo>
                    <a:lnTo>
                      <a:pt x="0" y="108748"/>
                    </a:lnTo>
                    <a:cubicBezTo>
                      <a:pt x="0" y="48688"/>
                      <a:pt x="48688" y="0"/>
                      <a:pt x="108748" y="0"/>
                    </a:cubicBezTo>
                    <a:lnTo>
                      <a:pt x="1250605" y="0"/>
                    </a:lnTo>
                    <a:cubicBezTo>
                      <a:pt x="1310665" y="0"/>
                      <a:pt x="1359354" y="48688"/>
                      <a:pt x="1359354" y="108748"/>
                    </a:cubicBezTo>
                    <a:lnTo>
                      <a:pt x="1359354" y="9470390"/>
                    </a:lnTo>
                    <a:close/>
                  </a:path>
                </a:pathLst>
              </a:custGeom>
              <a:solidFill>
                <a:srgbClr val="F3F4ED"/>
              </a:solidFill>
            </p:spPr>
          </p:sp>
          <p:sp>
            <p:nvSpPr>
              <p:cNvPr name="Freeform 23" id="23"/>
              <p:cNvSpPr/>
              <p:nvPr/>
            </p:nvSpPr>
            <p:spPr>
              <a:xfrm>
                <a:off x="2975882" y="5617210"/>
                <a:ext cx="1359354" cy="4669790"/>
              </a:xfrm>
              <a:custGeom>
                <a:avLst/>
                <a:gdLst/>
                <a:ahLst/>
                <a:cxnLst/>
                <a:rect r="r" b="b" t="t" l="l"/>
                <a:pathLst>
                  <a:path h="4669790" w="1359354">
                    <a:moveTo>
                      <a:pt x="0" y="4669790"/>
                    </a:moveTo>
                    <a:lnTo>
                      <a:pt x="0" y="108748"/>
                    </a:lnTo>
                    <a:cubicBezTo>
                      <a:pt x="0" y="79906"/>
                      <a:pt x="11458" y="52246"/>
                      <a:pt x="31852" y="31851"/>
                    </a:cubicBezTo>
                    <a:cubicBezTo>
                      <a:pt x="52246" y="11457"/>
                      <a:pt x="79907" y="0"/>
                      <a:pt x="108749" y="0"/>
                    </a:cubicBezTo>
                    <a:lnTo>
                      <a:pt x="1250605" y="0"/>
                    </a:lnTo>
                    <a:cubicBezTo>
                      <a:pt x="1279447" y="0"/>
                      <a:pt x="1307108" y="11457"/>
                      <a:pt x="1327502" y="31851"/>
                    </a:cubicBezTo>
                    <a:cubicBezTo>
                      <a:pt x="1347896" y="52246"/>
                      <a:pt x="1359354" y="79906"/>
                      <a:pt x="1359354" y="108748"/>
                    </a:cubicBezTo>
                    <a:lnTo>
                      <a:pt x="1359354" y="4669790"/>
                    </a:lnTo>
                    <a:close/>
                  </a:path>
                </a:pathLst>
              </a:custGeom>
              <a:solidFill>
                <a:srgbClr val="F3F4ED"/>
              </a:solidFill>
            </p:spPr>
          </p:sp>
          <p:sp>
            <p:nvSpPr>
              <p:cNvPr name="Freeform 24" id="24"/>
              <p:cNvSpPr/>
              <p:nvPr/>
            </p:nvSpPr>
            <p:spPr>
              <a:xfrm>
                <a:off x="4463823" y="6714490"/>
                <a:ext cx="1359353" cy="3572510"/>
              </a:xfrm>
              <a:custGeom>
                <a:avLst/>
                <a:gdLst/>
                <a:ahLst/>
                <a:cxnLst/>
                <a:rect r="r" b="b" t="t" l="l"/>
                <a:pathLst>
                  <a:path h="3572510" w="1359353">
                    <a:moveTo>
                      <a:pt x="0" y="3572510"/>
                    </a:moveTo>
                    <a:lnTo>
                      <a:pt x="0" y="108749"/>
                    </a:lnTo>
                    <a:cubicBezTo>
                      <a:pt x="0" y="79907"/>
                      <a:pt x="11458" y="52246"/>
                      <a:pt x="31852" y="31852"/>
                    </a:cubicBezTo>
                    <a:cubicBezTo>
                      <a:pt x="52246" y="11458"/>
                      <a:pt x="79907" y="0"/>
                      <a:pt x="108749" y="0"/>
                    </a:cubicBezTo>
                    <a:lnTo>
                      <a:pt x="1250605" y="0"/>
                    </a:lnTo>
                    <a:cubicBezTo>
                      <a:pt x="1279447" y="0"/>
                      <a:pt x="1307108" y="11458"/>
                      <a:pt x="1327502" y="31852"/>
                    </a:cubicBezTo>
                    <a:cubicBezTo>
                      <a:pt x="1347896" y="52246"/>
                      <a:pt x="1359354" y="79907"/>
                      <a:pt x="1359354" y="108749"/>
                    </a:cubicBezTo>
                    <a:lnTo>
                      <a:pt x="1359354" y="3572510"/>
                    </a:lnTo>
                    <a:close/>
                  </a:path>
                </a:pathLst>
              </a:custGeom>
              <a:solidFill>
                <a:srgbClr val="F3F4ED"/>
              </a:solidFill>
            </p:spPr>
          </p:sp>
          <p:sp>
            <p:nvSpPr>
              <p:cNvPr name="Freeform 25" id="25"/>
              <p:cNvSpPr/>
              <p:nvPr/>
            </p:nvSpPr>
            <p:spPr>
              <a:xfrm>
                <a:off x="5951764" y="5480050"/>
                <a:ext cx="1359354" cy="4806950"/>
              </a:xfrm>
              <a:custGeom>
                <a:avLst/>
                <a:gdLst/>
                <a:ahLst/>
                <a:cxnLst/>
                <a:rect r="r" b="b" t="t" l="l"/>
                <a:pathLst>
                  <a:path h="4806950" w="1359354">
                    <a:moveTo>
                      <a:pt x="0" y="4806950"/>
                    </a:moveTo>
                    <a:lnTo>
                      <a:pt x="0" y="108748"/>
                    </a:lnTo>
                    <a:cubicBezTo>
                      <a:pt x="0" y="79906"/>
                      <a:pt x="11458" y="52246"/>
                      <a:pt x="31852" y="31852"/>
                    </a:cubicBezTo>
                    <a:cubicBezTo>
                      <a:pt x="52246" y="11457"/>
                      <a:pt x="79907" y="0"/>
                      <a:pt x="108749" y="0"/>
                    </a:cubicBezTo>
                    <a:lnTo>
                      <a:pt x="1250606" y="0"/>
                    </a:lnTo>
                    <a:cubicBezTo>
                      <a:pt x="1279447" y="0"/>
                      <a:pt x="1307108" y="11457"/>
                      <a:pt x="1327503" y="31852"/>
                    </a:cubicBezTo>
                    <a:cubicBezTo>
                      <a:pt x="1347897" y="52246"/>
                      <a:pt x="1359354" y="79906"/>
                      <a:pt x="1359354" y="108748"/>
                    </a:cubicBezTo>
                    <a:lnTo>
                      <a:pt x="1359354" y="4806950"/>
                    </a:lnTo>
                    <a:close/>
                  </a:path>
                </a:pathLst>
              </a:custGeom>
              <a:solidFill>
                <a:srgbClr val="F3F4ED"/>
              </a:solidFill>
            </p:spPr>
          </p:sp>
          <p:sp>
            <p:nvSpPr>
              <p:cNvPr name="Freeform 26" id="26"/>
              <p:cNvSpPr/>
              <p:nvPr/>
            </p:nvSpPr>
            <p:spPr>
              <a:xfrm>
                <a:off x="7439706" y="5068570"/>
                <a:ext cx="1359353" cy="5218430"/>
              </a:xfrm>
              <a:custGeom>
                <a:avLst/>
                <a:gdLst/>
                <a:ahLst/>
                <a:cxnLst/>
                <a:rect r="r" b="b" t="t" l="l"/>
                <a:pathLst>
                  <a:path h="5218430" w="1359353">
                    <a:moveTo>
                      <a:pt x="0" y="5218430"/>
                    </a:moveTo>
                    <a:lnTo>
                      <a:pt x="0" y="108748"/>
                    </a:lnTo>
                    <a:cubicBezTo>
                      <a:pt x="0" y="79906"/>
                      <a:pt x="11457" y="52246"/>
                      <a:pt x="31851" y="31852"/>
                    </a:cubicBezTo>
                    <a:cubicBezTo>
                      <a:pt x="52245" y="11458"/>
                      <a:pt x="79906" y="0"/>
                      <a:pt x="108748" y="0"/>
                    </a:cubicBezTo>
                    <a:lnTo>
                      <a:pt x="1250605" y="0"/>
                    </a:lnTo>
                    <a:cubicBezTo>
                      <a:pt x="1279446" y="0"/>
                      <a:pt x="1307107" y="11458"/>
                      <a:pt x="1327501" y="31852"/>
                    </a:cubicBezTo>
                    <a:cubicBezTo>
                      <a:pt x="1347896" y="52246"/>
                      <a:pt x="1359353" y="79906"/>
                      <a:pt x="1359353" y="108748"/>
                    </a:cubicBezTo>
                    <a:lnTo>
                      <a:pt x="1359353" y="5218430"/>
                    </a:lnTo>
                    <a:close/>
                  </a:path>
                </a:pathLst>
              </a:custGeom>
              <a:solidFill>
                <a:srgbClr val="F3F4ED"/>
              </a:solidFill>
            </p:spPr>
          </p:sp>
          <p:sp>
            <p:nvSpPr>
              <p:cNvPr name="Freeform 27" id="27"/>
              <p:cNvSpPr/>
              <p:nvPr/>
            </p:nvSpPr>
            <p:spPr>
              <a:xfrm>
                <a:off x="8927647" y="5754370"/>
                <a:ext cx="1359353" cy="4532630"/>
              </a:xfrm>
              <a:custGeom>
                <a:avLst/>
                <a:gdLst/>
                <a:ahLst/>
                <a:cxnLst/>
                <a:rect r="r" b="b" t="t" l="l"/>
                <a:pathLst>
                  <a:path h="4532630" w="1359353">
                    <a:moveTo>
                      <a:pt x="0" y="4532630"/>
                    </a:moveTo>
                    <a:lnTo>
                      <a:pt x="0" y="108748"/>
                    </a:lnTo>
                    <a:cubicBezTo>
                      <a:pt x="0" y="79906"/>
                      <a:pt x="11457" y="52246"/>
                      <a:pt x="31851" y="31852"/>
                    </a:cubicBezTo>
                    <a:cubicBezTo>
                      <a:pt x="52245" y="11458"/>
                      <a:pt x="79906" y="0"/>
                      <a:pt x="108748" y="0"/>
                    </a:cubicBezTo>
                    <a:lnTo>
                      <a:pt x="1250605" y="0"/>
                    </a:lnTo>
                    <a:cubicBezTo>
                      <a:pt x="1279446" y="0"/>
                      <a:pt x="1307107" y="11458"/>
                      <a:pt x="1327501" y="31852"/>
                    </a:cubicBezTo>
                    <a:cubicBezTo>
                      <a:pt x="1347896" y="52246"/>
                      <a:pt x="1359353" y="79906"/>
                      <a:pt x="1359353" y="108748"/>
                    </a:cubicBezTo>
                    <a:lnTo>
                      <a:pt x="1359353" y="4532630"/>
                    </a:lnTo>
                    <a:close/>
                  </a:path>
                </a:pathLst>
              </a:custGeom>
              <a:solidFill>
                <a:srgbClr val="F3F4ED"/>
              </a:solidFill>
            </p:spPr>
          </p:sp>
        </p:grpSp>
      </p:grpSp>
      <p:grpSp>
        <p:nvGrpSpPr>
          <p:cNvPr name="Group 28" id="28"/>
          <p:cNvGrpSpPr/>
          <p:nvPr/>
        </p:nvGrpSpPr>
        <p:grpSpPr>
          <a:xfrm rot="0">
            <a:off x="1143963" y="1028700"/>
            <a:ext cx="16000074" cy="1706786"/>
            <a:chOff x="0" y="0"/>
            <a:chExt cx="21333432" cy="2275714"/>
          </a:xfrm>
        </p:grpSpPr>
        <p:sp>
          <p:nvSpPr>
            <p:cNvPr name="TextBox 29" id="29"/>
            <p:cNvSpPr txBox="true"/>
            <p:nvPr/>
          </p:nvSpPr>
          <p:spPr>
            <a:xfrm rot="0">
              <a:off x="0" y="-9525"/>
              <a:ext cx="21333432" cy="1419225"/>
            </a:xfrm>
            <a:prstGeom prst="rect">
              <a:avLst/>
            </a:prstGeom>
          </p:spPr>
          <p:txBody>
            <a:bodyPr anchor="t" rtlCol="false" tIns="0" lIns="0" bIns="0" rIns="0">
              <a:spAutoFit/>
            </a:bodyPr>
            <a:lstStyle/>
            <a:p>
              <a:pPr algn="ctr">
                <a:lnSpc>
                  <a:spcPts val="8400"/>
                </a:lnSpc>
              </a:pPr>
              <a:r>
                <a:rPr lang="en-US" sz="7000" spc="70">
                  <a:solidFill>
                    <a:srgbClr val="F3F4ED"/>
                  </a:solidFill>
                  <a:latin typeface="Playfair Display Bold"/>
                </a:rPr>
                <a:t>Strength &amp; Limitations</a:t>
              </a:r>
            </a:p>
          </p:txBody>
        </p:sp>
        <p:sp>
          <p:nvSpPr>
            <p:cNvPr name="AutoShape 30" id="30"/>
            <p:cNvSpPr/>
            <p:nvPr/>
          </p:nvSpPr>
          <p:spPr>
            <a:xfrm rot="0">
              <a:off x="9219676" y="2214774"/>
              <a:ext cx="2894080" cy="60940"/>
            </a:xfrm>
            <a:prstGeom prst="rect">
              <a:avLst/>
            </a:prstGeom>
            <a:solidFill>
              <a:srgbClr val="C1A480"/>
            </a:solidFill>
          </p:spPr>
        </p:sp>
      </p:grpSp>
      <p:sp>
        <p:nvSpPr>
          <p:cNvPr name="TextBox 31" id="31"/>
          <p:cNvSpPr txBox="true"/>
          <p:nvPr/>
        </p:nvSpPr>
        <p:spPr>
          <a:xfrm rot="0">
            <a:off x="675152" y="3997036"/>
            <a:ext cx="9764599" cy="4453255"/>
          </a:xfrm>
          <a:prstGeom prst="rect">
            <a:avLst/>
          </a:prstGeom>
        </p:spPr>
        <p:txBody>
          <a:bodyPr anchor="t" rtlCol="false" tIns="0" lIns="0" bIns="0" rIns="0">
            <a:spAutoFit/>
          </a:bodyPr>
          <a:lstStyle/>
          <a:p>
            <a:pPr>
              <a:lnSpc>
                <a:spcPts val="3919"/>
              </a:lnSpc>
            </a:pPr>
            <a:r>
              <a:rPr lang="en-US" sz="2799" spc="27">
                <a:solidFill>
                  <a:srgbClr val="F3F4ED"/>
                </a:solidFill>
                <a:latin typeface="Raleway"/>
              </a:rPr>
              <a:t>Of all the rating, i</a:t>
            </a:r>
            <a:r>
              <a:rPr lang="en-US" sz="2799" spc="27">
                <a:solidFill>
                  <a:srgbClr val="F3F4ED"/>
                </a:solidFill>
                <a:latin typeface="Raleway"/>
              </a:rPr>
              <a:t>t seems the red wine with rating 3 had the highest prediction rate of 66%. </a:t>
            </a:r>
          </a:p>
          <a:p>
            <a:pPr>
              <a:lnSpc>
                <a:spcPts val="3919"/>
              </a:lnSpc>
            </a:pPr>
          </a:p>
          <a:p>
            <a:pPr>
              <a:lnSpc>
                <a:spcPts val="3919"/>
              </a:lnSpc>
            </a:pPr>
            <a:r>
              <a:rPr lang="en-US" sz="2799" spc="27">
                <a:solidFill>
                  <a:srgbClr val="F3F4ED"/>
                </a:solidFill>
                <a:latin typeface="Raleway"/>
              </a:rPr>
              <a:t>All the other ratings were correctly predicted at about 33% of the time and incorrectly assumed to have the rating 3. </a:t>
            </a:r>
          </a:p>
          <a:p>
            <a:pPr>
              <a:lnSpc>
                <a:spcPts val="3919"/>
              </a:lnSpc>
            </a:pPr>
          </a:p>
          <a:p>
            <a:pPr>
              <a:lnSpc>
                <a:spcPts val="3919"/>
              </a:lnSpc>
            </a:pPr>
            <a:r>
              <a:rPr lang="en-US" sz="2799" spc="27">
                <a:solidFill>
                  <a:srgbClr val="F3F4ED"/>
                </a:solidFill>
                <a:latin typeface="Raleway"/>
              </a:rPr>
              <a:t>This could mean that the safest bet when predicting the wine rating was a 3.</a:t>
            </a:r>
          </a:p>
          <a:p>
            <a:pPr>
              <a:lnSpc>
                <a:spcPts val="3919"/>
              </a:lnSpc>
            </a:pPr>
          </a:p>
        </p:txBody>
      </p:sp>
      <p:grpSp>
        <p:nvGrpSpPr>
          <p:cNvPr name="Group 32" id="32"/>
          <p:cNvGrpSpPr/>
          <p:nvPr/>
        </p:nvGrpSpPr>
        <p:grpSpPr>
          <a:xfrm rot="0">
            <a:off x="-224029" y="9620889"/>
            <a:ext cx="18736058" cy="1332222"/>
            <a:chOff x="0" y="0"/>
            <a:chExt cx="24981410" cy="1776296"/>
          </a:xfrm>
        </p:grpSpPr>
        <p:sp>
          <p:nvSpPr>
            <p:cNvPr name="AutoShape 33" id="33"/>
            <p:cNvSpPr/>
            <p:nvPr/>
          </p:nvSpPr>
          <p:spPr>
            <a:xfrm rot="0">
              <a:off x="0" y="0"/>
              <a:ext cx="24981410" cy="1776296"/>
            </a:xfrm>
            <a:prstGeom prst="rect">
              <a:avLst/>
            </a:prstGeom>
            <a:solidFill>
              <a:srgbClr val="C1A480"/>
            </a:solidFill>
          </p:spPr>
        </p:sp>
        <p:sp>
          <p:nvSpPr>
            <p:cNvPr name="TextBox 34" id="34"/>
            <p:cNvSpPr txBox="true"/>
            <p:nvPr/>
          </p:nvSpPr>
          <p:spPr>
            <a:xfrm rot="0">
              <a:off x="3671148" y="148879"/>
              <a:ext cx="17639114" cy="525145"/>
            </a:xfrm>
            <a:prstGeom prst="rect">
              <a:avLst/>
            </a:prstGeom>
          </p:spPr>
          <p:txBody>
            <a:bodyPr anchor="t" rtlCol="false" tIns="0" lIns="0" bIns="0" rIns="0">
              <a:spAutoFit/>
            </a:bodyPr>
            <a:lstStyle/>
            <a:p>
              <a:pPr algn="ctr">
                <a:lnSpc>
                  <a:spcPts val="3359"/>
                </a:lnSpc>
              </a:pPr>
              <a:r>
                <a:rPr lang="en-US" sz="2400" spc="144">
                  <a:solidFill>
                    <a:srgbClr val="151715"/>
                  </a:solidFill>
                  <a:latin typeface="Playfair Display"/>
                </a:rPr>
                <a:t>Spanish Red Wine Analysis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sp>
        <p:nvSpPr>
          <p:cNvPr name="TextBox 3" id="3"/>
          <p:cNvSpPr txBox="true"/>
          <p:nvPr/>
        </p:nvSpPr>
        <p:spPr>
          <a:xfrm rot="0">
            <a:off x="3756840" y="1009650"/>
            <a:ext cx="10774319" cy="533400"/>
          </a:xfrm>
          <a:prstGeom prst="rect">
            <a:avLst/>
          </a:prstGeom>
        </p:spPr>
        <p:txBody>
          <a:bodyPr anchor="t" rtlCol="false" tIns="0" lIns="0" bIns="0" rIns="0">
            <a:spAutoFit/>
          </a:bodyPr>
          <a:lstStyle/>
          <a:p>
            <a:pPr algn="ctr">
              <a:lnSpc>
                <a:spcPts val="4079"/>
              </a:lnSpc>
            </a:pPr>
            <a:r>
              <a:rPr lang="en-US" sz="3400" spc="238">
                <a:solidFill>
                  <a:srgbClr val="F3F4ED"/>
                </a:solidFill>
                <a:latin typeface="Raleway"/>
              </a:rPr>
              <a:t>PCA HYPERTUNED RANDOM FOREST MODEL</a:t>
            </a:r>
          </a:p>
        </p:txBody>
      </p:sp>
      <p:grpSp>
        <p:nvGrpSpPr>
          <p:cNvPr name="Group 4" id="4"/>
          <p:cNvGrpSpPr/>
          <p:nvPr/>
        </p:nvGrpSpPr>
        <p:grpSpPr>
          <a:xfrm rot="0">
            <a:off x="4710554" y="2933707"/>
            <a:ext cx="8866891" cy="5296524"/>
            <a:chOff x="0" y="0"/>
            <a:chExt cx="11822521" cy="7062033"/>
          </a:xfrm>
        </p:grpSpPr>
        <p:sp>
          <p:nvSpPr>
            <p:cNvPr name="TextBox 5" id="5"/>
            <p:cNvSpPr txBox="true"/>
            <p:nvPr/>
          </p:nvSpPr>
          <p:spPr>
            <a:xfrm rot="0">
              <a:off x="0" y="314325"/>
              <a:ext cx="11822521" cy="1717675"/>
            </a:xfrm>
            <a:prstGeom prst="rect">
              <a:avLst/>
            </a:prstGeom>
          </p:spPr>
          <p:txBody>
            <a:bodyPr anchor="t" rtlCol="false" tIns="0" lIns="0" bIns="0" rIns="0">
              <a:spAutoFit/>
            </a:bodyPr>
            <a:lstStyle/>
            <a:p>
              <a:pPr algn="ctr">
                <a:lnSpc>
                  <a:spcPts val="8700"/>
                </a:lnSpc>
              </a:pPr>
              <a:r>
                <a:rPr lang="en-US" sz="10000" spc="200">
                  <a:solidFill>
                    <a:srgbClr val="F3F4ED"/>
                  </a:solidFill>
                  <a:latin typeface="Playfair Display Bold"/>
                </a:rPr>
                <a:t>46</a:t>
              </a:r>
              <a:r>
                <a:rPr lang="en-US" sz="10000" spc="200">
                  <a:solidFill>
                    <a:srgbClr val="F3F4ED"/>
                  </a:solidFill>
                  <a:latin typeface="Playfair Display Bold"/>
                </a:rPr>
                <a:t>%</a:t>
              </a:r>
            </a:p>
          </p:txBody>
        </p:sp>
        <p:sp>
          <p:nvSpPr>
            <p:cNvPr name="TextBox 6" id="6"/>
            <p:cNvSpPr txBox="true"/>
            <p:nvPr/>
          </p:nvSpPr>
          <p:spPr>
            <a:xfrm rot="0">
              <a:off x="510917" y="3487349"/>
              <a:ext cx="10800688" cy="682413"/>
            </a:xfrm>
            <a:prstGeom prst="rect">
              <a:avLst/>
            </a:prstGeom>
          </p:spPr>
          <p:txBody>
            <a:bodyPr anchor="t" rtlCol="false" tIns="0" lIns="0" bIns="0" rIns="0">
              <a:spAutoFit/>
            </a:bodyPr>
            <a:lstStyle/>
            <a:p>
              <a:pPr algn="ctr">
                <a:lnSpc>
                  <a:spcPts val="4160"/>
                </a:lnSpc>
              </a:pPr>
              <a:r>
                <a:rPr lang="en-US" sz="3200" spc="288">
                  <a:solidFill>
                    <a:srgbClr val="F3F4ED"/>
                  </a:solidFill>
                  <a:latin typeface="Raleway"/>
                </a:rPr>
                <a:t>The Final Model Accuracy</a:t>
              </a:r>
            </a:p>
          </p:txBody>
        </p:sp>
        <p:sp>
          <p:nvSpPr>
            <p:cNvPr name="AutoShape 7" id="7"/>
            <p:cNvSpPr/>
            <p:nvPr/>
          </p:nvSpPr>
          <p:spPr>
            <a:xfrm rot="0">
              <a:off x="4464221" y="2690460"/>
              <a:ext cx="2894080" cy="60940"/>
            </a:xfrm>
            <a:prstGeom prst="rect">
              <a:avLst/>
            </a:prstGeom>
            <a:solidFill>
              <a:srgbClr val="C1A480"/>
            </a:solidFill>
          </p:spPr>
        </p:sp>
        <p:sp>
          <p:nvSpPr>
            <p:cNvPr name="TextBox 8" id="8"/>
            <p:cNvSpPr txBox="true"/>
            <p:nvPr/>
          </p:nvSpPr>
          <p:spPr>
            <a:xfrm rot="0">
              <a:off x="510917" y="4448584"/>
              <a:ext cx="10800688" cy="2613448"/>
            </a:xfrm>
            <a:prstGeom prst="rect">
              <a:avLst/>
            </a:prstGeom>
          </p:spPr>
          <p:txBody>
            <a:bodyPr anchor="t" rtlCol="false" tIns="0" lIns="0" bIns="0" rIns="0">
              <a:spAutoFit/>
            </a:bodyPr>
            <a:lstStyle/>
            <a:p>
              <a:pPr algn="ctr">
                <a:lnSpc>
                  <a:spcPts val="3919"/>
                </a:lnSpc>
              </a:pPr>
              <a:r>
                <a:rPr lang="en-US" sz="2799" spc="27">
                  <a:solidFill>
                    <a:srgbClr val="F3F4ED"/>
                  </a:solidFill>
                  <a:latin typeface="Raleway"/>
                </a:rPr>
                <a:t>This is quite low compa</a:t>
              </a:r>
              <a:r>
                <a:rPr lang="en-US" sz="2799" spc="27">
                  <a:solidFill>
                    <a:srgbClr val="F3F4ED"/>
                  </a:solidFill>
                  <a:latin typeface="Raleway"/>
                </a:rPr>
                <a:t>red to the train accuracy of 96%. This means the model is overcomplicated around the training data and is unable to predict other datasets.</a:t>
              </a:r>
            </a:p>
          </p:txBody>
        </p:sp>
      </p:grpSp>
      <p:grpSp>
        <p:nvGrpSpPr>
          <p:cNvPr name="Group 9" id="9"/>
          <p:cNvGrpSpPr/>
          <p:nvPr/>
        </p:nvGrpSpPr>
        <p:grpSpPr>
          <a:xfrm rot="0">
            <a:off x="-224029" y="9620889"/>
            <a:ext cx="18736058" cy="1332222"/>
            <a:chOff x="0" y="0"/>
            <a:chExt cx="24981410" cy="1776296"/>
          </a:xfrm>
        </p:grpSpPr>
        <p:sp>
          <p:nvSpPr>
            <p:cNvPr name="AutoShape 10" id="10"/>
            <p:cNvSpPr/>
            <p:nvPr/>
          </p:nvSpPr>
          <p:spPr>
            <a:xfrm rot="0">
              <a:off x="0" y="0"/>
              <a:ext cx="24981410" cy="1776296"/>
            </a:xfrm>
            <a:prstGeom prst="rect">
              <a:avLst/>
            </a:prstGeom>
            <a:solidFill>
              <a:srgbClr val="C1A480"/>
            </a:solidFill>
          </p:spPr>
        </p:sp>
        <p:sp>
          <p:nvSpPr>
            <p:cNvPr name="TextBox 11" id="11"/>
            <p:cNvSpPr txBox="true"/>
            <p:nvPr/>
          </p:nvSpPr>
          <p:spPr>
            <a:xfrm rot="0">
              <a:off x="3671148" y="148879"/>
              <a:ext cx="17639114" cy="525145"/>
            </a:xfrm>
            <a:prstGeom prst="rect">
              <a:avLst/>
            </a:prstGeom>
          </p:spPr>
          <p:txBody>
            <a:bodyPr anchor="t" rtlCol="false" tIns="0" lIns="0" bIns="0" rIns="0">
              <a:spAutoFit/>
            </a:bodyPr>
            <a:lstStyle/>
            <a:p>
              <a:pPr algn="ctr">
                <a:lnSpc>
                  <a:spcPts val="3359"/>
                </a:lnSpc>
              </a:pPr>
              <a:r>
                <a:rPr lang="en-US" sz="2400" spc="144">
                  <a:solidFill>
                    <a:srgbClr val="151715"/>
                  </a:solidFill>
                  <a:latin typeface="Playfair Display"/>
                </a:rPr>
                <a:t>Spanish Red Wine Analysis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DAFQM44cbB0</dc:identifier>
  <dcterms:modified xsi:type="dcterms:W3CDTF">2011-08-01T06:04:30Z</dcterms:modified>
  <cp:revision>1</cp:revision>
  <dc:title>Blurred Wine Cellar Presentation</dc:title>
</cp:coreProperties>
</file>